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8" r:id="rId21"/>
    <p:sldId id="279" r:id="rId22"/>
    <p:sldId id="280" r:id="rId23"/>
    <p:sldId id="275" r:id="rId24"/>
    <p:sldId id="277" r:id="rId25"/>
    <p:sldId id="276" r:id="rId2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6AF"/>
    <a:srgbClr val="CC9900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49" d="100"/>
          <a:sy n="149" d="100"/>
        </p:scale>
        <p:origin x="108" y="-1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850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332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548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093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4858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6286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661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27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0779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301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317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3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3DC67-1B6C-42D5-807E-DF70A740A4B7}" type="datetimeFigureOut">
              <a:rPr lang="uk-UA" smtClean="0"/>
              <a:t>06.03.2018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F1071-F768-4C9E-92DF-DB5C06D4950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401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8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25.png"/><Relationship Id="rId18" Type="http://schemas.openxmlformats.org/officeDocument/2006/relationships/image" Target="../media/image62.png"/><Relationship Id="rId3" Type="http://schemas.openxmlformats.org/officeDocument/2006/relationships/image" Target="../media/image78.png"/><Relationship Id="rId7" Type="http://schemas.openxmlformats.org/officeDocument/2006/relationships/image" Target="../media/image68.png"/><Relationship Id="rId12" Type="http://schemas.openxmlformats.org/officeDocument/2006/relationships/image" Target="../media/image77.png"/><Relationship Id="rId17" Type="http://schemas.openxmlformats.org/officeDocument/2006/relationships/image" Target="../media/image61.png"/><Relationship Id="rId2" Type="http://schemas.openxmlformats.org/officeDocument/2006/relationships/image" Target="../media/image52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124.png"/><Relationship Id="rId5" Type="http://schemas.openxmlformats.org/officeDocument/2006/relationships/image" Target="../media/image66.png"/><Relationship Id="rId15" Type="http://schemas.openxmlformats.org/officeDocument/2006/relationships/image" Target="../media/image59.png"/><Relationship Id="rId10" Type="http://schemas.openxmlformats.org/officeDocument/2006/relationships/image" Target="../media/image123.png"/><Relationship Id="rId19" Type="http://schemas.openxmlformats.org/officeDocument/2006/relationships/image" Target="../media/image64.png"/><Relationship Id="rId4" Type="http://schemas.openxmlformats.org/officeDocument/2006/relationships/image" Target="../media/image122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8754" y="86778"/>
            <a:ext cx="4999512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A </a:t>
            </a:r>
            <a:r>
              <a:rPr kumimoji="0" lang="uk-UA" altLang="uk-UA" sz="1300" b="1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SFMono-Regular"/>
              </a:rPr>
              <a:t>QueryRenderer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 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is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a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React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Component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at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the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root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of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a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Relay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component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tree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.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It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takes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a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query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,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fetches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the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given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query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,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and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uses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the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 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SFMono-Regular"/>
              </a:rPr>
              <a:t>render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 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prop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to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render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the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resulting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 </a:t>
            </a:r>
            <a:r>
              <a:rPr kumimoji="0" lang="uk-UA" altLang="uk-UA" sz="1300" b="0" i="0" u="none" strike="noStrike" cap="none" normalizeH="0" baseline="0" dirty="0" err="1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data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rgbClr val="393939"/>
                </a:solidFill>
                <a:effectLst/>
                <a:latin typeface="-apple-system"/>
              </a:rPr>
              <a:t>.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4" y="686942"/>
            <a:ext cx="3908168" cy="53534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" y="6040363"/>
            <a:ext cx="3908167" cy="76199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12519" y="2648197"/>
            <a:ext cx="2375065" cy="950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2161310" y="3123210"/>
            <a:ext cx="321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Сам запит до сервера(до бази)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1223158" y="2814452"/>
            <a:ext cx="938152" cy="1163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26225" y="3537649"/>
            <a:ext cx="319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0070C0"/>
                </a:solidFill>
              </a:rPr>
              <a:t>Це передається в </a:t>
            </a:r>
            <a:r>
              <a:rPr lang="en-US" dirty="0" smtClean="0">
                <a:solidFill>
                  <a:srgbClr val="0070C0"/>
                </a:solidFill>
              </a:rPr>
              <a:t>query</a:t>
            </a:r>
            <a:endParaRPr lang="uk-UA" dirty="0">
              <a:solidFill>
                <a:srgbClr val="0070C0"/>
              </a:solidFill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712519" y="2410691"/>
            <a:ext cx="1448791" cy="237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712519" y="2613768"/>
            <a:ext cx="51063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700644" y="3918856"/>
            <a:ext cx="61751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V="1">
            <a:off x="712519" y="4476997"/>
            <a:ext cx="403762" cy="1187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2072837" y="4132613"/>
            <a:ext cx="950619" cy="213756"/>
          </a:xfrm>
          <a:prstGeom prst="straightConnector1">
            <a:avLst/>
          </a:prstGeom>
          <a:ln>
            <a:solidFill>
              <a:srgbClr val="EA4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87584" y="3952088"/>
            <a:ext cx="45032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EA46AF"/>
                </a:solidFill>
              </a:rPr>
              <a:t>Це </a:t>
            </a:r>
            <a:r>
              <a:rPr lang="uk-UA" dirty="0" err="1" smtClean="0">
                <a:solidFill>
                  <a:srgbClr val="EA46AF"/>
                </a:solidFill>
              </a:rPr>
              <a:t>рендериться</a:t>
            </a:r>
            <a:r>
              <a:rPr lang="uk-UA" dirty="0" smtClean="0">
                <a:solidFill>
                  <a:srgbClr val="EA46AF"/>
                </a:solidFill>
              </a:rPr>
              <a:t> то шо прийшло в </a:t>
            </a:r>
            <a:r>
              <a:rPr lang="en-US" dirty="0" smtClean="0">
                <a:solidFill>
                  <a:srgbClr val="EA46AF"/>
                </a:solidFill>
              </a:rPr>
              <a:t>response-</a:t>
            </a:r>
            <a:r>
              <a:rPr lang="en-US" dirty="0" err="1" smtClean="0">
                <a:solidFill>
                  <a:srgbClr val="EA46AF"/>
                </a:solidFill>
              </a:rPr>
              <a:t>i</a:t>
            </a:r>
            <a:endParaRPr lang="uk-UA" dirty="0">
              <a:solidFill>
                <a:srgbClr val="EA46AF"/>
              </a:solidFill>
            </a:endParaRPr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1900051" y="4488873"/>
            <a:ext cx="648095" cy="641267"/>
          </a:xfrm>
          <a:prstGeom prst="straightConnector1">
            <a:avLst/>
          </a:prstGeom>
          <a:ln>
            <a:solidFill>
              <a:srgbClr val="EA4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3756" y="356839"/>
            <a:ext cx="527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Relay –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обгортка</a:t>
            </a:r>
            <a:r>
              <a:rPr lang="ru-RU" dirty="0" smtClean="0"/>
              <a:t>, яка </a:t>
            </a:r>
            <a:r>
              <a:rPr lang="ru-RU" dirty="0" err="1" smtClean="0"/>
              <a:t>вчить</a:t>
            </a:r>
            <a:r>
              <a:rPr lang="ru-RU" dirty="0" smtClean="0"/>
              <a:t> </a:t>
            </a:r>
            <a:r>
              <a:rPr lang="en-US" dirty="0" smtClean="0"/>
              <a:t>react.js </a:t>
            </a:r>
            <a:r>
              <a:rPr lang="uk-UA" dirty="0" err="1" smtClean="0"/>
              <a:t>спількуватися</a:t>
            </a:r>
            <a:r>
              <a:rPr lang="uk-UA" dirty="0" smtClean="0"/>
              <a:t> зі сервером мовою </a:t>
            </a:r>
            <a:r>
              <a:rPr lang="en-US" dirty="0" err="1" smtClean="0"/>
              <a:t>graphql</a:t>
            </a:r>
            <a:r>
              <a:rPr lang="en-US" dirty="0" smtClean="0"/>
              <a:t> API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082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051672" cy="2018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18155"/>
            <a:ext cx="3800133" cy="2928418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1013552" y="1024569"/>
            <a:ext cx="837282" cy="161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676" y="99333"/>
            <a:ext cx="2009201" cy="7300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833" y="1377109"/>
            <a:ext cx="8226167" cy="27520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037" y="1"/>
            <a:ext cx="7160963" cy="11259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9460" y="1024569"/>
            <a:ext cx="662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Шоби</a:t>
            </a:r>
            <a:r>
              <a:rPr lang="uk-UA" dirty="0" smtClean="0"/>
              <a:t> компілятором згенерувати - </a:t>
            </a:r>
            <a:r>
              <a:rPr lang="en-US" dirty="0" err="1" smtClean="0"/>
              <a:t>graphql</a:t>
            </a:r>
            <a:r>
              <a:rPr lang="en-US" dirty="0" smtClean="0"/>
              <a:t> </a:t>
            </a:r>
            <a:r>
              <a:rPr lang="uk-UA" dirty="0" smtClean="0"/>
              <a:t>схему, треба замутити: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5144877" y="749147"/>
            <a:ext cx="598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Для оптимізації має генеруватися </a:t>
            </a:r>
            <a:r>
              <a:rPr lang="en-US" dirty="0" err="1" smtClean="0"/>
              <a:t>graphql</a:t>
            </a:r>
            <a:r>
              <a:rPr lang="en-US" dirty="0" smtClean="0"/>
              <a:t>-schema </a:t>
            </a:r>
            <a:r>
              <a:rPr lang="ru-RU" dirty="0" smtClean="0"/>
              <a:t>того </a:t>
            </a:r>
            <a:r>
              <a:rPr lang="ru-RU" dirty="0" err="1" smtClean="0"/>
              <a:t>таке</a:t>
            </a:r>
            <a:endParaRPr lang="uk-UA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7832993" y="327619"/>
            <a:ext cx="2919470" cy="5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7700790" y="3371161"/>
            <a:ext cx="1189822" cy="220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4880472" y="1540007"/>
            <a:ext cx="7194015" cy="385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2782" y="4128074"/>
            <a:ext cx="5586237" cy="27299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44877" y="1535511"/>
            <a:ext cx="81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скачує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35547" y="4660135"/>
            <a:ext cx="220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Буквально компілює</a:t>
            </a:r>
            <a:endParaRPr lang="uk-UA" dirty="0">
              <a:solidFill>
                <a:srgbClr val="FF0000"/>
              </a:solidFill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9019" y="2012797"/>
            <a:ext cx="2600325" cy="3495675"/>
          </a:xfrm>
          <a:prstGeom prst="rect">
            <a:avLst/>
          </a:prstGeom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5031037" y="4329532"/>
            <a:ext cx="4025274" cy="508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8078916" y="2435777"/>
            <a:ext cx="1880332" cy="2303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421957" y="2012797"/>
            <a:ext cx="166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Створилася така папка</a:t>
            </a:r>
            <a:endParaRPr lang="uk-UA" sz="1200" dirty="0">
              <a:solidFill>
                <a:srgbClr val="FF0000"/>
              </a:solidFill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544" y="5460913"/>
            <a:ext cx="2009201" cy="730088"/>
          </a:xfrm>
          <a:prstGeom prst="rect">
            <a:avLst/>
          </a:prstGeom>
        </p:spPr>
      </p:pic>
      <p:cxnSp>
        <p:nvCxnSpPr>
          <p:cNvPr id="29" name="Прямая со стрелкой 28"/>
          <p:cNvCxnSpPr/>
          <p:nvPr/>
        </p:nvCxnSpPr>
        <p:spPr>
          <a:xfrm flipH="1">
            <a:off x="11126323" y="4683861"/>
            <a:ext cx="463422" cy="98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38509" y="6260099"/>
            <a:ext cx="41534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У випадку якщо </a:t>
            </a:r>
            <a:r>
              <a:rPr lang="uk-UA" sz="1200" dirty="0" err="1" smtClean="0">
                <a:solidFill>
                  <a:srgbClr val="FF0000"/>
                </a:solidFill>
              </a:rPr>
              <a:t>нічо</a:t>
            </a:r>
            <a:r>
              <a:rPr lang="uk-UA" sz="1200" dirty="0" smtClean="0">
                <a:solidFill>
                  <a:srgbClr val="FF0000"/>
                </a:solidFill>
              </a:rPr>
              <a:t> не відображається значить в базі нема даних, або треба промутити нижче по слайду</a:t>
            </a:r>
            <a:endParaRPr lang="uk-UA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0" y="161522"/>
            <a:ext cx="4114800" cy="4095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0" y="750612"/>
            <a:ext cx="11684318" cy="592769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382751" y="936702"/>
            <a:ext cx="2062976" cy="33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620536" y="1839952"/>
            <a:ext cx="3791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433" y="2185637"/>
            <a:ext cx="2187032" cy="44112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898" y="4011777"/>
            <a:ext cx="2009201" cy="7300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92898" y="2442117"/>
            <a:ext cx="2106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smtClean="0">
                <a:solidFill>
                  <a:srgbClr val="FF0000"/>
                </a:solidFill>
              </a:rPr>
              <a:t>після того як ми запустимо наш </a:t>
            </a:r>
            <a:r>
              <a:rPr lang="uk-UA" sz="1600" dirty="0" err="1" smtClean="0">
                <a:solidFill>
                  <a:srgbClr val="FF0000"/>
                </a:solidFill>
              </a:rPr>
              <a:t>мʼютейшн</a:t>
            </a:r>
            <a:r>
              <a:rPr lang="uk-UA" sz="1600" dirty="0" smtClean="0">
                <a:solidFill>
                  <a:srgbClr val="FF0000"/>
                </a:solidFill>
              </a:rPr>
              <a:t>, тобто </a:t>
            </a:r>
            <a:r>
              <a:rPr lang="uk-UA" sz="1600" dirty="0" err="1" smtClean="0">
                <a:solidFill>
                  <a:srgbClr val="FF0000"/>
                </a:solidFill>
              </a:rPr>
              <a:t>запишемо</a:t>
            </a:r>
            <a:r>
              <a:rPr lang="uk-UA" sz="1600" dirty="0" smtClean="0">
                <a:solidFill>
                  <a:srgbClr val="FF0000"/>
                </a:solidFill>
              </a:rPr>
              <a:t> дані в базу, ми зможемо побачити результат</a:t>
            </a:r>
            <a:endParaRPr lang="uk-UA" sz="1600" dirty="0">
              <a:solidFill>
                <a:srgbClr val="FF0000"/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7205334" y="1839952"/>
            <a:ext cx="299437" cy="669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6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8" y="483684"/>
            <a:ext cx="7924800" cy="468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420" y="122663"/>
            <a:ext cx="852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Шоби</a:t>
            </a:r>
            <a:r>
              <a:rPr lang="uk-UA" dirty="0" smtClean="0"/>
              <a:t> перевірити чи дійсно </a:t>
            </a:r>
            <a:r>
              <a:rPr lang="uk-UA" dirty="0" err="1" smtClean="0"/>
              <a:t>запрос</a:t>
            </a:r>
            <a:r>
              <a:rPr lang="uk-UA" dirty="0" smtClean="0"/>
              <a:t> до бази відбувся і шо звідти прийшло користуйся</a:t>
            </a:r>
            <a:endParaRPr lang="uk-UA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189249" y="401444"/>
            <a:ext cx="4337824" cy="4014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21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3" y="344991"/>
            <a:ext cx="1647825" cy="1885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571" y="0"/>
            <a:ext cx="233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Знову наступний крок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34537" y="1115122"/>
            <a:ext cx="925551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96" y="344991"/>
            <a:ext cx="8601306" cy="56888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073" y="5957278"/>
            <a:ext cx="3189249" cy="8431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396" y="6033855"/>
            <a:ext cx="1896288" cy="824145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 flipV="1">
            <a:off x="4125951" y="6166624"/>
            <a:ext cx="3021981" cy="22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64322" y="6194179"/>
            <a:ext cx="358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Тепер можна доліпити </a:t>
            </a:r>
            <a:r>
              <a:rPr lang="en-US" dirty="0" smtClean="0"/>
              <a:t>react-router</a:t>
            </a:r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205" y="2588572"/>
            <a:ext cx="4298795" cy="23877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0627112" y="2747984"/>
            <a:ext cx="89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ndex.js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1357807" y="1126273"/>
            <a:ext cx="682866" cy="1104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7098" y="64584"/>
            <a:ext cx="3552825" cy="29527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Прямая со стрелкой 15"/>
          <p:cNvCxnSpPr/>
          <p:nvPr/>
        </p:nvCxnSpPr>
        <p:spPr>
          <a:xfrm flipV="1">
            <a:off x="8028878" y="4560849"/>
            <a:ext cx="486936" cy="1628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098" y="492764"/>
            <a:ext cx="5584902" cy="208325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Левая фигурная скобка 23"/>
          <p:cNvSpPr/>
          <p:nvPr/>
        </p:nvSpPr>
        <p:spPr>
          <a:xfrm>
            <a:off x="7036420" y="1115122"/>
            <a:ext cx="45719" cy="31223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TextBox 24"/>
          <p:cNvSpPr txBox="1"/>
          <p:nvPr/>
        </p:nvSpPr>
        <p:spPr>
          <a:xfrm>
            <a:off x="10042602" y="1873405"/>
            <a:ext cx="151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доліпили </a:t>
            </a:r>
            <a:r>
              <a:rPr lang="en-US" dirty="0" smtClean="0">
                <a:solidFill>
                  <a:srgbClr val="FF0000"/>
                </a:solidFill>
              </a:rPr>
              <a:t>Link</a:t>
            </a:r>
            <a:endParaRPr lang="uk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2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417" y="2989337"/>
            <a:ext cx="1285875" cy="8382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31" y="2308300"/>
            <a:ext cx="2187032" cy="441123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3" y="1458147"/>
            <a:ext cx="2009201" cy="7300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640" y="2308300"/>
            <a:ext cx="3857625" cy="13620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5640" y="1992972"/>
            <a:ext cx="1571625" cy="3905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4417" y="2557829"/>
            <a:ext cx="1228725" cy="371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2478" y="367037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</a:t>
            </a:r>
            <a:endParaRPr lang="uk-UA" dirty="0"/>
          </a:p>
        </p:txBody>
      </p:sp>
      <p:cxnSp>
        <p:nvCxnSpPr>
          <p:cNvPr id="10" name="Прямая со стрелкой 9"/>
          <p:cNvCxnSpPr>
            <a:endCxn id="5" idx="1"/>
          </p:cNvCxnSpPr>
          <p:nvPr/>
        </p:nvCxnSpPr>
        <p:spPr>
          <a:xfrm flipV="1">
            <a:off x="3412273" y="2989338"/>
            <a:ext cx="4263367" cy="838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23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327800"/>
            <a:ext cx="1962150" cy="2076450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278780" y="1226634"/>
            <a:ext cx="14719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0"/>
            <a:ext cx="4962642" cy="41488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68" y="0"/>
            <a:ext cx="4921967" cy="46008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875" y="4148856"/>
            <a:ext cx="4714594" cy="1669093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7683190" y="2754351"/>
            <a:ext cx="2977376" cy="223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7738946" y="3211551"/>
            <a:ext cx="1851103" cy="111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60566" y="2404250"/>
            <a:ext cx="1507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тут має бути код що на наступному слайді</a:t>
            </a:r>
            <a:endParaRPr lang="uk-UA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4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9" y="472298"/>
            <a:ext cx="6104596" cy="37519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749" y="133815"/>
            <a:ext cx="24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С</a:t>
            </a:r>
            <a:r>
              <a:rPr lang="en-US" dirty="0" smtClean="0"/>
              <a:t>reatePostMutation.js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22" y="0"/>
            <a:ext cx="6176595" cy="14488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0732" y="503147"/>
            <a:ext cx="299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00B0F0"/>
                </a:solidFill>
              </a:rPr>
              <a:t>тут той самий ключ має бути</a:t>
            </a:r>
            <a:endParaRPr lang="uk-UA" dirty="0">
              <a:solidFill>
                <a:srgbClr val="00B0F0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5620215" y="472298"/>
            <a:ext cx="3668751" cy="2984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5363737" y="472298"/>
            <a:ext cx="3925229" cy="13788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49" y="4759645"/>
            <a:ext cx="1581150" cy="2952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4459146"/>
            <a:ext cx="293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перед </a:t>
            </a:r>
            <a:r>
              <a:rPr lang="en-US" dirty="0" smtClean="0"/>
              <a:t>export </a:t>
            </a:r>
            <a:r>
              <a:rPr lang="uk-UA" dirty="0" err="1" smtClean="0"/>
              <a:t>допілюємо</a:t>
            </a:r>
            <a:r>
              <a:rPr lang="uk-UA" dirty="0" smtClean="0"/>
              <a:t> це:</a:t>
            </a:r>
            <a:endParaRPr lang="uk-UA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2419815" y="872479"/>
            <a:ext cx="680224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24363" y="5032618"/>
            <a:ext cx="680224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63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7294" cy="45853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4760" y="0"/>
            <a:ext cx="144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CreatePage.js</a:t>
            </a:r>
            <a:endParaRPr lang="uk-UA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8527" y="256478"/>
            <a:ext cx="351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>
                <a:solidFill>
                  <a:srgbClr val="00B0F0"/>
                </a:solidFill>
              </a:rPr>
              <a:t>обовʼязково</a:t>
            </a:r>
            <a:r>
              <a:rPr lang="uk-UA" dirty="0" smtClean="0">
                <a:solidFill>
                  <a:srgbClr val="00B0F0"/>
                </a:solidFill>
              </a:rPr>
              <a:t> переписуємо </a:t>
            </a:r>
            <a:r>
              <a:rPr lang="uk-UA" dirty="0" err="1" smtClean="0">
                <a:solidFill>
                  <a:srgbClr val="00B0F0"/>
                </a:solidFill>
              </a:rPr>
              <a:t>рендер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33" y="2246707"/>
            <a:ext cx="6972067" cy="46112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084" y="0"/>
            <a:ext cx="4028916" cy="3323063"/>
          </a:xfrm>
          <a:prstGeom prst="rect">
            <a:avLst/>
          </a:prstGeom>
        </p:spPr>
      </p:pic>
      <p:sp>
        <p:nvSpPr>
          <p:cNvPr id="7" name="Левая фигурная скобка 6"/>
          <p:cNvSpPr/>
          <p:nvPr/>
        </p:nvSpPr>
        <p:spPr>
          <a:xfrm>
            <a:off x="5631366" y="3702205"/>
            <a:ext cx="45719" cy="2865863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5776332" y="1951463"/>
            <a:ext cx="3434575" cy="312234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5542156" y="1360449"/>
            <a:ext cx="3122342" cy="26762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344643">
            <a:off x="5677085" y="1186671"/>
            <a:ext cx="1480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і виходить це</a:t>
            </a:r>
            <a:endParaRPr lang="uk-UA" dirty="0">
              <a:solidFill>
                <a:srgbClr val="FFFF00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0" y="4650768"/>
            <a:ext cx="3962400" cy="1466850"/>
          </a:xfrm>
          <a:prstGeom prst="rect">
            <a:avLst/>
          </a:prstGeom>
          <a:ln>
            <a:solidFill>
              <a:srgbClr val="FFFF00"/>
            </a:solidFill>
          </a:ln>
        </p:spPr>
      </p:pic>
      <p:cxnSp>
        <p:nvCxnSpPr>
          <p:cNvPr id="15" name="Прямая со стрелкой 14"/>
          <p:cNvCxnSpPr/>
          <p:nvPr/>
        </p:nvCxnSpPr>
        <p:spPr>
          <a:xfrm flipH="1" flipV="1">
            <a:off x="167268" y="625810"/>
            <a:ext cx="721834" cy="402495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5578983">
            <a:off x="-1301401" y="2677436"/>
            <a:ext cx="34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перед класом треба це добавити</a:t>
            </a:r>
            <a:endParaRPr lang="uk-UA" dirty="0">
              <a:solidFill>
                <a:srgbClr val="FFFF00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83029"/>
            <a:ext cx="5219933" cy="649036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432" y="5307354"/>
            <a:ext cx="3940254" cy="823232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592" y="6433193"/>
            <a:ext cx="3771900" cy="390525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515921" y="642731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вкінці</a:t>
            </a:r>
            <a:endParaRPr lang="uk-UA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940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5" y="111513"/>
            <a:ext cx="5678389" cy="296750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68" y="2923529"/>
            <a:ext cx="1933575" cy="230505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1398402" y="3970117"/>
            <a:ext cx="1304693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133" y="1471962"/>
            <a:ext cx="4117586" cy="523433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322" y="111513"/>
            <a:ext cx="5181600" cy="2952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697" y="491700"/>
            <a:ext cx="4848225" cy="8953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768898" y="0"/>
            <a:ext cx="113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ці речі треба </a:t>
            </a:r>
            <a:r>
              <a:rPr lang="uk-UA" sz="1200" dirty="0" err="1" smtClean="0">
                <a:solidFill>
                  <a:srgbClr val="FF0000"/>
                </a:solidFill>
              </a:rPr>
              <a:t>допілити</a:t>
            </a:r>
            <a:r>
              <a:rPr lang="uk-UA" sz="1200" dirty="0" smtClean="0">
                <a:solidFill>
                  <a:srgbClr val="FF0000"/>
                </a:solidFill>
              </a:rPr>
              <a:t> у файлі </a:t>
            </a:r>
            <a:r>
              <a:rPr lang="en-US" sz="1200" dirty="0" smtClean="0">
                <a:solidFill>
                  <a:srgbClr val="FF0000"/>
                </a:solidFill>
              </a:rPr>
              <a:t>Post.js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6668429" y="323165"/>
            <a:ext cx="434898" cy="32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068192" y="323165"/>
            <a:ext cx="444051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101405" y="2464420"/>
            <a:ext cx="1933575" cy="111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47165" y="646331"/>
            <a:ext cx="4545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>
                <a:solidFill>
                  <a:srgbClr val="FFFF00"/>
                </a:solidFill>
              </a:rPr>
              <a:t>перекомпілює </a:t>
            </a:r>
            <a:r>
              <a:rPr lang="uk-UA" sz="1600" dirty="0" err="1" smtClean="0">
                <a:solidFill>
                  <a:srgbClr val="FFFF00"/>
                </a:solidFill>
              </a:rPr>
              <a:t>всьо</a:t>
            </a:r>
            <a:r>
              <a:rPr lang="uk-UA" sz="1600" dirty="0" smtClean="0">
                <a:solidFill>
                  <a:srgbClr val="FFFF00"/>
                </a:solidFill>
              </a:rPr>
              <a:t> </a:t>
            </a:r>
            <a:r>
              <a:rPr lang="uk-UA" sz="1600" dirty="0" err="1" smtClean="0">
                <a:solidFill>
                  <a:srgbClr val="FFFF00"/>
                </a:solidFill>
              </a:rPr>
              <a:t>дєло</a:t>
            </a:r>
            <a:r>
              <a:rPr lang="uk-UA" sz="1600" dirty="0" smtClean="0">
                <a:solidFill>
                  <a:srgbClr val="FFFF00"/>
                </a:solidFill>
              </a:rPr>
              <a:t> </a:t>
            </a:r>
            <a:r>
              <a:rPr lang="uk-UA" sz="1600" dirty="0" err="1" smtClean="0">
                <a:solidFill>
                  <a:srgbClr val="FFFF00"/>
                </a:solidFill>
              </a:rPr>
              <a:t>више</a:t>
            </a:r>
            <a:r>
              <a:rPr lang="uk-UA" sz="1600" dirty="0" smtClean="0">
                <a:solidFill>
                  <a:srgbClr val="FFFF00"/>
                </a:solidFill>
              </a:rPr>
              <a:t>(попередній слайд)</a:t>
            </a:r>
            <a:endParaRPr lang="uk-UA" sz="1600" dirty="0">
              <a:solidFill>
                <a:srgbClr val="FFFF00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flipV="1">
            <a:off x="2865863" y="3402179"/>
            <a:ext cx="446049" cy="337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129" y="2923529"/>
            <a:ext cx="5862871" cy="2189227"/>
          </a:xfrm>
          <a:prstGeom prst="rect">
            <a:avLst/>
          </a:prstGeom>
        </p:spPr>
      </p:pic>
      <p:cxnSp>
        <p:nvCxnSpPr>
          <p:cNvPr id="21" name="Прямая со стрелкой 20"/>
          <p:cNvCxnSpPr/>
          <p:nvPr/>
        </p:nvCxnSpPr>
        <p:spPr>
          <a:xfrm flipH="1">
            <a:off x="6244683" y="4204010"/>
            <a:ext cx="154957" cy="1271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5247926" y="3079014"/>
            <a:ext cx="1219781" cy="2859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49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8" y="111512"/>
            <a:ext cx="6123745" cy="491896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81" y="2570994"/>
            <a:ext cx="7035987" cy="416707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401444" y="3256156"/>
            <a:ext cx="4148254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42178" y="3612995"/>
            <a:ext cx="3749598" cy="1417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7872761" y="4047893"/>
            <a:ext cx="1661532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Левая фигурная скобка 8"/>
          <p:cNvSpPr/>
          <p:nvPr/>
        </p:nvSpPr>
        <p:spPr>
          <a:xfrm>
            <a:off x="5073805" y="5218771"/>
            <a:ext cx="55756" cy="914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8" y="5028567"/>
            <a:ext cx="3289610" cy="1766990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724830" y="5274526"/>
            <a:ext cx="250743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156119" y="6738064"/>
            <a:ext cx="112627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6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" y="369332"/>
            <a:ext cx="9579057" cy="2207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132" y="0"/>
            <a:ext cx="315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1. Мутимо </a:t>
            </a:r>
            <a:r>
              <a:rPr lang="en-US" dirty="0" smtClean="0"/>
              <a:t>React </a:t>
            </a:r>
            <a:r>
              <a:rPr lang="uk-UA" dirty="0" err="1" smtClean="0"/>
              <a:t>приложеньку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849429" y="641268"/>
            <a:ext cx="210505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2" y="3083566"/>
            <a:ext cx="7067674" cy="28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332" y="2731325"/>
            <a:ext cx="550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2. Заходимо в папку </a:t>
            </a:r>
            <a:r>
              <a:rPr lang="en-US" dirty="0" err="1" smtClean="0"/>
              <a:t>instagram</a:t>
            </a:r>
            <a:r>
              <a:rPr lang="uk-UA" dirty="0" smtClean="0"/>
              <a:t>, і мутимо </a:t>
            </a:r>
            <a:r>
              <a:rPr lang="en-US" dirty="0" err="1" smtClean="0"/>
              <a:t>graphql</a:t>
            </a:r>
            <a:r>
              <a:rPr lang="en-US" dirty="0" smtClean="0"/>
              <a:t> server</a:t>
            </a:r>
            <a:endParaRPr lang="uk-UA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961901" y="3301340"/>
            <a:ext cx="5902037" cy="2375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63938" y="2638455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Імʼя</a:t>
            </a:r>
            <a:r>
              <a:rPr lang="uk-UA" dirty="0" smtClean="0"/>
              <a:t> сервера</a:t>
            </a:r>
            <a:endParaRPr lang="uk-UA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6638306" y="2915991"/>
            <a:ext cx="344385" cy="16757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1" y="3791085"/>
            <a:ext cx="4029075" cy="108585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695699" y="3069783"/>
            <a:ext cx="2905588" cy="231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5622055" y="3301340"/>
            <a:ext cx="2813383" cy="5865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02" y="5407933"/>
            <a:ext cx="3827505" cy="13911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86452" y="4999512"/>
            <a:ext cx="374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</a:t>
            </a:r>
            <a:r>
              <a:rPr lang="ru-RU" dirty="0" smtClean="0"/>
              <a:t>Дол</a:t>
            </a:r>
            <a:r>
              <a:rPr lang="uk-UA" dirty="0" err="1" smtClean="0"/>
              <a:t>іплюємо</a:t>
            </a:r>
            <a:r>
              <a:rPr lang="uk-UA" dirty="0" smtClean="0"/>
              <a:t> </a:t>
            </a:r>
            <a:r>
              <a:rPr lang="en-US" dirty="0" smtClean="0"/>
              <a:t>relay </a:t>
            </a:r>
            <a:r>
              <a:rPr lang="uk-UA" dirty="0" smtClean="0"/>
              <a:t>до нашого </a:t>
            </a: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782" y="82705"/>
            <a:ext cx="2333625" cy="38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74902" y="2939085"/>
            <a:ext cx="3827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graphcool</a:t>
            </a:r>
            <a:r>
              <a:rPr lang="en-US" dirty="0" smtClean="0"/>
              <a:t>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такий</a:t>
            </a:r>
            <a:r>
              <a:rPr lang="ru-RU" dirty="0" smtClean="0"/>
              <a:t> же </a:t>
            </a:r>
            <a:r>
              <a:rPr lang="en-US" dirty="0" smtClean="0"/>
              <a:t>framework </a:t>
            </a:r>
            <a:r>
              <a:rPr lang="ru-RU" dirty="0" smtClean="0"/>
              <a:t>як </a:t>
            </a:r>
            <a:r>
              <a:rPr lang="en-US" dirty="0" err="1" smtClean="0"/>
              <a:t>django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239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52925" cy="4724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94034"/>
            <a:ext cx="3105150" cy="22639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2575" y="220337"/>
            <a:ext cx="263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так було в моєму проекті</a:t>
            </a:r>
            <a:endParaRPr lang="uk-UA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24" y="1"/>
            <a:ext cx="5143615" cy="4724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FF00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924" y="5504603"/>
            <a:ext cx="3249764" cy="120697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3" y="4849572"/>
            <a:ext cx="3154191" cy="52985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805889" y="220337"/>
            <a:ext cx="309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документація, </a:t>
            </a:r>
            <a:r>
              <a:rPr lang="en-US" dirty="0" smtClean="0">
                <a:solidFill>
                  <a:srgbClr val="FF0000"/>
                </a:solidFill>
              </a:rPr>
              <a:t>simple example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72758" y="220337"/>
            <a:ext cx="2753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по су</a:t>
            </a:r>
            <a:r>
              <a:rPr lang="uk-UA" dirty="0" smtClean="0">
                <a:solidFill>
                  <a:srgbClr val="FF0000"/>
                </a:solidFill>
              </a:rPr>
              <a:t>ті </a:t>
            </a:r>
            <a:r>
              <a:rPr lang="uk-UA" dirty="0" err="1" smtClean="0">
                <a:solidFill>
                  <a:srgbClr val="FF0000"/>
                </a:solidFill>
              </a:rPr>
              <a:t>шоби</a:t>
            </a:r>
            <a:r>
              <a:rPr lang="uk-UA" dirty="0" smtClean="0">
                <a:solidFill>
                  <a:srgbClr val="FF0000"/>
                </a:solidFill>
              </a:rPr>
              <a:t> це працювало, треба просто </a:t>
            </a:r>
            <a:r>
              <a:rPr lang="uk-UA" dirty="0" err="1" smtClean="0">
                <a:solidFill>
                  <a:srgbClr val="FF0000"/>
                </a:solidFill>
              </a:rPr>
              <a:t>скопіпастити</a:t>
            </a:r>
            <a:r>
              <a:rPr lang="uk-UA" dirty="0" smtClean="0">
                <a:solidFill>
                  <a:srgbClr val="FF0000"/>
                </a:solidFill>
              </a:rPr>
              <a:t> документацію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8591512" y="589669"/>
            <a:ext cx="1017586" cy="600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0" y="142643"/>
            <a:ext cx="3504018" cy="145198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30" y="142643"/>
            <a:ext cx="3190875" cy="3619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430" y="504593"/>
            <a:ext cx="1714500" cy="381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430" y="866543"/>
            <a:ext cx="2457450" cy="419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436" y="1967015"/>
            <a:ext cx="866775" cy="7905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4885" y="2757590"/>
            <a:ext cx="2333625" cy="619125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2989651" y="2236155"/>
            <a:ext cx="1098995" cy="900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4885" y="3361905"/>
            <a:ext cx="3190875" cy="3619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684" y="1319677"/>
            <a:ext cx="1504950" cy="9144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5684" y="2141149"/>
            <a:ext cx="3505200" cy="4381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8758" y="2526441"/>
            <a:ext cx="3729341" cy="3579385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758283" y="379141"/>
            <a:ext cx="1326995" cy="11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8943278" y="2776654"/>
            <a:ext cx="535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6839" y="1983290"/>
            <a:ext cx="181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тип що повертає</a:t>
            </a:r>
            <a:endParaRPr lang="uk-UA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1661532" y="504593"/>
            <a:ext cx="1048214" cy="1571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6921" y="53186"/>
            <a:ext cx="2219325" cy="32385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9270" y="384946"/>
            <a:ext cx="2714625" cy="390525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9270" y="785580"/>
            <a:ext cx="838200" cy="100012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32220" y="775471"/>
            <a:ext cx="2771775" cy="438150"/>
          </a:xfrm>
          <a:prstGeom prst="rect">
            <a:avLst/>
          </a:prstGeom>
        </p:spPr>
      </p:pic>
      <p:cxnSp>
        <p:nvCxnSpPr>
          <p:cNvPr id="29" name="Прямая со стрелкой 28"/>
          <p:cNvCxnSpPr/>
          <p:nvPr/>
        </p:nvCxnSpPr>
        <p:spPr>
          <a:xfrm flipH="1">
            <a:off x="7716644" y="1076093"/>
            <a:ext cx="2364058" cy="362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20385" y="53186"/>
            <a:ext cx="1409700" cy="1076325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28903" y="1433280"/>
            <a:ext cx="3829050" cy="352425"/>
          </a:xfrm>
          <a:prstGeom prst="rect">
            <a:avLst/>
          </a:prstGeom>
        </p:spPr>
      </p:pic>
      <p:cxnSp>
        <p:nvCxnSpPr>
          <p:cNvPr id="33" name="Прямая со стрелкой 32"/>
          <p:cNvCxnSpPr/>
          <p:nvPr/>
        </p:nvCxnSpPr>
        <p:spPr>
          <a:xfrm flipV="1">
            <a:off x="10603995" y="728895"/>
            <a:ext cx="536073" cy="852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11162371" y="785580"/>
            <a:ext cx="605763" cy="8090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Рисунок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31681" y="2712648"/>
            <a:ext cx="1114425" cy="1419225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10680" y="4167290"/>
            <a:ext cx="3714750" cy="619125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289933" y="557906"/>
            <a:ext cx="40144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5337712" y="386927"/>
            <a:ext cx="40144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308520" y="710306"/>
            <a:ext cx="40144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4341541" y="773498"/>
            <a:ext cx="40144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249051" y="896159"/>
            <a:ext cx="401444" cy="0"/>
          </a:xfrm>
          <a:prstGeom prst="line">
            <a:avLst/>
          </a:prstGeom>
          <a:ln w="28575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5274527" y="1160070"/>
            <a:ext cx="401444" cy="0"/>
          </a:xfrm>
          <a:prstGeom prst="line">
            <a:avLst/>
          </a:prstGeom>
          <a:ln w="28575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323394" y="1048559"/>
            <a:ext cx="40144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3954970" y="3275081"/>
            <a:ext cx="40144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V="1">
            <a:off x="341982" y="1190102"/>
            <a:ext cx="639325" cy="108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flipV="1">
            <a:off x="4118526" y="3639655"/>
            <a:ext cx="639325" cy="108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flipV="1">
            <a:off x="308520" y="1369360"/>
            <a:ext cx="953855" cy="8454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V="1">
            <a:off x="5590477" y="2442117"/>
            <a:ext cx="1189464" cy="13645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flipV="1">
            <a:off x="7336921" y="2988527"/>
            <a:ext cx="0" cy="1327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6393368" y="4475700"/>
            <a:ext cx="821471" cy="115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8558093" y="3067152"/>
            <a:ext cx="55245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>
            <a:off x="8665889" y="297940"/>
            <a:ext cx="55245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 flipV="1">
            <a:off x="8587832" y="3193961"/>
            <a:ext cx="700110" cy="1444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>
            <a:off x="6454237" y="4680875"/>
            <a:ext cx="1046647" cy="703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/>
          <p:nvPr/>
        </p:nvCxnSpPr>
        <p:spPr>
          <a:xfrm flipH="1" flipV="1">
            <a:off x="7765961" y="3193961"/>
            <a:ext cx="66259" cy="1365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8551654" y="4212364"/>
            <a:ext cx="431361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>
            <a:off x="8446476" y="655663"/>
            <a:ext cx="431361" cy="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>
            <a:off x="8536626" y="4345445"/>
            <a:ext cx="431361" cy="0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>
            <a:off x="9423124" y="1104282"/>
            <a:ext cx="431361" cy="0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/>
          <p:nvPr/>
        </p:nvCxnSpPr>
        <p:spPr>
          <a:xfrm>
            <a:off x="9803046" y="1716019"/>
            <a:ext cx="577327" cy="3310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Рисунок 7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55082" y="4861954"/>
            <a:ext cx="1657350" cy="1238250"/>
          </a:xfrm>
          <a:prstGeom prst="rect">
            <a:avLst/>
          </a:prstGeom>
        </p:spPr>
      </p:pic>
      <p:pic>
        <p:nvPicPr>
          <p:cNvPr id="78" name="Рисунок 7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11697" y="6151075"/>
            <a:ext cx="4762500" cy="619125"/>
          </a:xfrm>
          <a:prstGeom prst="rect">
            <a:avLst/>
          </a:prstGeom>
        </p:spPr>
      </p:pic>
      <p:cxnSp>
        <p:nvCxnSpPr>
          <p:cNvPr id="79" name="Прямая соединительная линия 78"/>
          <p:cNvCxnSpPr/>
          <p:nvPr/>
        </p:nvCxnSpPr>
        <p:spPr>
          <a:xfrm>
            <a:off x="5400013" y="6456901"/>
            <a:ext cx="821471" cy="115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/>
          <p:cNvCxnSpPr/>
          <p:nvPr/>
        </p:nvCxnSpPr>
        <p:spPr>
          <a:xfrm flipV="1">
            <a:off x="6468055" y="5144877"/>
            <a:ext cx="476250" cy="115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/>
          <p:nvPr/>
        </p:nvCxnSpPr>
        <p:spPr>
          <a:xfrm flipV="1">
            <a:off x="6944305" y="5308082"/>
            <a:ext cx="33255" cy="1148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/>
          <p:nvPr/>
        </p:nvCxnSpPr>
        <p:spPr>
          <a:xfrm flipV="1">
            <a:off x="7336921" y="5308082"/>
            <a:ext cx="586273" cy="127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>
            <a:off x="5449867" y="6651059"/>
            <a:ext cx="1046647" cy="703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840546" y="3334125"/>
            <a:ext cx="2121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це те саме, тільки витягує масив</a:t>
            </a:r>
            <a:endParaRPr lang="uk-UA" sz="1100" dirty="0"/>
          </a:p>
        </p:txBody>
      </p:sp>
      <p:cxnSp>
        <p:nvCxnSpPr>
          <p:cNvPr id="89" name="Прямая со стрелкой 88"/>
          <p:cNvCxnSpPr>
            <a:stCxn id="87" idx="1"/>
          </p:cNvCxnSpPr>
          <p:nvPr/>
        </p:nvCxnSpPr>
        <p:spPr>
          <a:xfrm flipH="1" flipV="1">
            <a:off x="9287942" y="3328944"/>
            <a:ext cx="552604" cy="13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Рисунок 9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17499" y="3556968"/>
            <a:ext cx="990600" cy="1323975"/>
          </a:xfrm>
          <a:prstGeom prst="rect">
            <a:avLst/>
          </a:prstGeom>
        </p:spPr>
      </p:pic>
      <p:cxnSp>
        <p:nvCxnSpPr>
          <p:cNvPr id="97" name="Прямая со стрелкой 96"/>
          <p:cNvCxnSpPr/>
          <p:nvPr/>
        </p:nvCxnSpPr>
        <p:spPr>
          <a:xfrm flipH="1">
            <a:off x="11627034" y="3542880"/>
            <a:ext cx="58995" cy="42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49051" y="2448939"/>
            <a:ext cx="2019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знак питання означає що може повертати, а може і не повернути, якщо немає шо</a:t>
            </a:r>
            <a:endParaRPr lang="uk-UA" sz="1200" dirty="0"/>
          </a:p>
        </p:txBody>
      </p:sp>
      <p:cxnSp>
        <p:nvCxnSpPr>
          <p:cNvPr id="100" name="Прямая со стрелкой 99"/>
          <p:cNvCxnSpPr/>
          <p:nvPr/>
        </p:nvCxnSpPr>
        <p:spPr>
          <a:xfrm flipV="1">
            <a:off x="650495" y="862706"/>
            <a:ext cx="837325" cy="162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Рисунок 10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24570" y="3739958"/>
            <a:ext cx="876300" cy="1152525"/>
          </a:xfrm>
          <a:prstGeom prst="rect">
            <a:avLst/>
          </a:prstGeom>
        </p:spPr>
      </p:pic>
      <p:pic>
        <p:nvPicPr>
          <p:cNvPr id="102" name="Рисунок 10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5303" y="4907495"/>
            <a:ext cx="6037592" cy="438528"/>
          </a:xfrm>
          <a:prstGeom prst="rect">
            <a:avLst/>
          </a:prstGeom>
        </p:spPr>
      </p:pic>
      <p:cxnSp>
        <p:nvCxnSpPr>
          <p:cNvPr id="104" name="Прямая со стрелкой 103"/>
          <p:cNvCxnSpPr/>
          <p:nvPr/>
        </p:nvCxnSpPr>
        <p:spPr>
          <a:xfrm flipV="1">
            <a:off x="2989651" y="3966072"/>
            <a:ext cx="549497" cy="104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/>
          <p:cNvCxnSpPr/>
          <p:nvPr/>
        </p:nvCxnSpPr>
        <p:spPr>
          <a:xfrm flipV="1">
            <a:off x="2006808" y="5126759"/>
            <a:ext cx="702938" cy="811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 flipV="1">
            <a:off x="8563960" y="3464930"/>
            <a:ext cx="1130126" cy="6041"/>
          </a:xfrm>
          <a:prstGeom prst="line">
            <a:avLst/>
          </a:prstGeom>
          <a:ln w="28575">
            <a:solidFill>
              <a:srgbClr val="EA46A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/>
          <p:cNvCxnSpPr/>
          <p:nvPr/>
        </p:nvCxnSpPr>
        <p:spPr>
          <a:xfrm flipV="1">
            <a:off x="2305494" y="5305446"/>
            <a:ext cx="1130126" cy="6041"/>
          </a:xfrm>
          <a:prstGeom prst="line">
            <a:avLst/>
          </a:prstGeom>
          <a:ln w="28575">
            <a:solidFill>
              <a:srgbClr val="EA46A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Полилиния 109"/>
          <p:cNvSpPr/>
          <p:nvPr/>
        </p:nvSpPr>
        <p:spPr>
          <a:xfrm>
            <a:off x="3733405" y="4354060"/>
            <a:ext cx="127921" cy="113708"/>
          </a:xfrm>
          <a:custGeom>
            <a:avLst/>
            <a:gdLst>
              <a:gd name="connsiteX0" fmla="*/ 0 w 127921"/>
              <a:gd name="connsiteY0" fmla="*/ 4738 h 113708"/>
              <a:gd name="connsiteX1" fmla="*/ 4738 w 127921"/>
              <a:gd name="connsiteY1" fmla="*/ 28427 h 113708"/>
              <a:gd name="connsiteX2" fmla="*/ 9476 w 127921"/>
              <a:gd name="connsiteY2" fmla="*/ 42641 h 113708"/>
              <a:gd name="connsiteX3" fmla="*/ 18951 w 127921"/>
              <a:gd name="connsiteY3" fmla="*/ 90019 h 113708"/>
              <a:gd name="connsiteX4" fmla="*/ 28427 w 127921"/>
              <a:gd name="connsiteY4" fmla="*/ 104232 h 113708"/>
              <a:gd name="connsiteX5" fmla="*/ 61592 w 127921"/>
              <a:gd name="connsiteY5" fmla="*/ 99494 h 113708"/>
              <a:gd name="connsiteX6" fmla="*/ 66330 w 127921"/>
              <a:gd name="connsiteY6" fmla="*/ 85281 h 113708"/>
              <a:gd name="connsiteX7" fmla="*/ 80543 w 127921"/>
              <a:gd name="connsiteY7" fmla="*/ 47378 h 113708"/>
              <a:gd name="connsiteX8" fmla="*/ 85281 w 127921"/>
              <a:gd name="connsiteY8" fmla="*/ 14214 h 113708"/>
              <a:gd name="connsiteX9" fmla="*/ 94757 w 127921"/>
              <a:gd name="connsiteY9" fmla="*/ 0 h 113708"/>
              <a:gd name="connsiteX10" fmla="*/ 99494 w 127921"/>
              <a:gd name="connsiteY10" fmla="*/ 14214 h 113708"/>
              <a:gd name="connsiteX11" fmla="*/ 94757 w 127921"/>
              <a:gd name="connsiteY11" fmla="*/ 47378 h 113708"/>
              <a:gd name="connsiteX12" fmla="*/ 85281 w 127921"/>
              <a:gd name="connsiteY12" fmla="*/ 75805 h 113708"/>
              <a:gd name="connsiteX13" fmla="*/ 94757 w 127921"/>
              <a:gd name="connsiteY13" fmla="*/ 108970 h 113708"/>
              <a:gd name="connsiteX14" fmla="*/ 108970 w 127921"/>
              <a:gd name="connsiteY14" fmla="*/ 113708 h 113708"/>
              <a:gd name="connsiteX15" fmla="*/ 127921 w 127921"/>
              <a:gd name="connsiteY15" fmla="*/ 99494 h 113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7921" h="113708">
                <a:moveTo>
                  <a:pt x="0" y="4738"/>
                </a:moveTo>
                <a:cubicBezTo>
                  <a:pt x="1579" y="12634"/>
                  <a:pt x="2785" y="20615"/>
                  <a:pt x="4738" y="28427"/>
                </a:cubicBezTo>
                <a:cubicBezTo>
                  <a:pt x="5949" y="33272"/>
                  <a:pt x="8496" y="37744"/>
                  <a:pt x="9476" y="42641"/>
                </a:cubicBezTo>
                <a:cubicBezTo>
                  <a:pt x="12384" y="57179"/>
                  <a:pt x="11818" y="75752"/>
                  <a:pt x="18951" y="90019"/>
                </a:cubicBezTo>
                <a:cubicBezTo>
                  <a:pt x="21497" y="95112"/>
                  <a:pt x="25268" y="99494"/>
                  <a:pt x="28427" y="104232"/>
                </a:cubicBezTo>
                <a:cubicBezTo>
                  <a:pt x="39482" y="102653"/>
                  <a:pt x="51604" y="104488"/>
                  <a:pt x="61592" y="99494"/>
                </a:cubicBezTo>
                <a:cubicBezTo>
                  <a:pt x="66059" y="97261"/>
                  <a:pt x="64577" y="89957"/>
                  <a:pt x="66330" y="85281"/>
                </a:cubicBezTo>
                <a:cubicBezTo>
                  <a:pt x="83322" y="39969"/>
                  <a:pt x="69791" y="79635"/>
                  <a:pt x="80543" y="47378"/>
                </a:cubicBezTo>
                <a:cubicBezTo>
                  <a:pt x="82122" y="36323"/>
                  <a:pt x="82072" y="24910"/>
                  <a:pt x="85281" y="14214"/>
                </a:cubicBezTo>
                <a:cubicBezTo>
                  <a:pt x="86917" y="8760"/>
                  <a:pt x="89063" y="0"/>
                  <a:pt x="94757" y="0"/>
                </a:cubicBezTo>
                <a:cubicBezTo>
                  <a:pt x="99751" y="0"/>
                  <a:pt x="97915" y="9476"/>
                  <a:pt x="99494" y="14214"/>
                </a:cubicBezTo>
                <a:cubicBezTo>
                  <a:pt x="97915" y="25269"/>
                  <a:pt x="97268" y="36497"/>
                  <a:pt x="94757" y="47378"/>
                </a:cubicBezTo>
                <a:cubicBezTo>
                  <a:pt x="92511" y="57110"/>
                  <a:pt x="85281" y="75805"/>
                  <a:pt x="85281" y="75805"/>
                </a:cubicBezTo>
                <a:cubicBezTo>
                  <a:pt x="85322" y="75969"/>
                  <a:pt x="92491" y="106704"/>
                  <a:pt x="94757" y="108970"/>
                </a:cubicBezTo>
                <a:cubicBezTo>
                  <a:pt x="98288" y="112501"/>
                  <a:pt x="104232" y="112129"/>
                  <a:pt x="108970" y="113708"/>
                </a:cubicBezTo>
                <a:cubicBezTo>
                  <a:pt x="126534" y="107853"/>
                  <a:pt x="120951" y="113437"/>
                  <a:pt x="127921" y="994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1" name="Полилиния 110"/>
          <p:cNvSpPr/>
          <p:nvPr/>
        </p:nvSpPr>
        <p:spPr>
          <a:xfrm>
            <a:off x="3854142" y="4382487"/>
            <a:ext cx="59716" cy="85627"/>
          </a:xfrm>
          <a:custGeom>
            <a:avLst/>
            <a:gdLst>
              <a:gd name="connsiteX0" fmla="*/ 54563 w 59716"/>
              <a:gd name="connsiteY0" fmla="*/ 0 h 85627"/>
              <a:gd name="connsiteX1" fmla="*/ 16660 w 59716"/>
              <a:gd name="connsiteY1" fmla="*/ 4738 h 85627"/>
              <a:gd name="connsiteX2" fmla="*/ 2447 w 59716"/>
              <a:gd name="connsiteY2" fmla="*/ 9476 h 85627"/>
              <a:gd name="connsiteX3" fmla="*/ 40349 w 59716"/>
              <a:gd name="connsiteY3" fmla="*/ 42640 h 85627"/>
              <a:gd name="connsiteX4" fmla="*/ 54563 w 59716"/>
              <a:gd name="connsiteY4" fmla="*/ 52116 h 85627"/>
              <a:gd name="connsiteX5" fmla="*/ 59300 w 59716"/>
              <a:gd name="connsiteY5" fmla="*/ 66330 h 85627"/>
              <a:gd name="connsiteX6" fmla="*/ 30874 w 59716"/>
              <a:gd name="connsiteY6" fmla="*/ 85281 h 85627"/>
              <a:gd name="connsiteX7" fmla="*/ 16660 w 59716"/>
              <a:gd name="connsiteY7" fmla="*/ 85281 h 8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716" h="85627">
                <a:moveTo>
                  <a:pt x="54563" y="0"/>
                </a:moveTo>
                <a:cubicBezTo>
                  <a:pt x="41929" y="1579"/>
                  <a:pt x="29187" y="2460"/>
                  <a:pt x="16660" y="4738"/>
                </a:cubicBezTo>
                <a:cubicBezTo>
                  <a:pt x="11747" y="5631"/>
                  <a:pt x="3819" y="4674"/>
                  <a:pt x="2447" y="9476"/>
                </a:cubicBezTo>
                <a:cubicBezTo>
                  <a:pt x="-8123" y="46470"/>
                  <a:pt x="17602" y="39391"/>
                  <a:pt x="40349" y="42640"/>
                </a:cubicBezTo>
                <a:cubicBezTo>
                  <a:pt x="45087" y="45799"/>
                  <a:pt x="51006" y="47669"/>
                  <a:pt x="54563" y="52116"/>
                </a:cubicBezTo>
                <a:cubicBezTo>
                  <a:pt x="57683" y="56016"/>
                  <a:pt x="60879" y="61592"/>
                  <a:pt x="59300" y="66330"/>
                </a:cubicBezTo>
                <a:cubicBezTo>
                  <a:pt x="55704" y="77116"/>
                  <a:pt x="40897" y="83610"/>
                  <a:pt x="30874" y="85281"/>
                </a:cubicBezTo>
                <a:cubicBezTo>
                  <a:pt x="26200" y="86060"/>
                  <a:pt x="21398" y="85281"/>
                  <a:pt x="16660" y="852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2" name="Полилиния 111"/>
          <p:cNvSpPr/>
          <p:nvPr/>
        </p:nvSpPr>
        <p:spPr>
          <a:xfrm>
            <a:off x="3918180" y="4368274"/>
            <a:ext cx="52116" cy="125039"/>
          </a:xfrm>
          <a:custGeom>
            <a:avLst/>
            <a:gdLst>
              <a:gd name="connsiteX0" fmla="*/ 14214 w 52116"/>
              <a:gd name="connsiteY0" fmla="*/ 0 h 125039"/>
              <a:gd name="connsiteX1" fmla="*/ 9476 w 52116"/>
              <a:gd name="connsiteY1" fmla="*/ 33164 h 125039"/>
              <a:gd name="connsiteX2" fmla="*/ 4738 w 52116"/>
              <a:gd name="connsiteY2" fmla="*/ 71067 h 125039"/>
              <a:gd name="connsiteX3" fmla="*/ 0 w 52116"/>
              <a:gd name="connsiteY3" fmla="*/ 90018 h 125039"/>
              <a:gd name="connsiteX4" fmla="*/ 52116 w 52116"/>
              <a:gd name="connsiteY4" fmla="*/ 123183 h 12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16" h="125039">
                <a:moveTo>
                  <a:pt x="14214" y="0"/>
                </a:moveTo>
                <a:cubicBezTo>
                  <a:pt x="12635" y="11055"/>
                  <a:pt x="10952" y="22095"/>
                  <a:pt x="9476" y="33164"/>
                </a:cubicBezTo>
                <a:cubicBezTo>
                  <a:pt x="7793" y="45785"/>
                  <a:pt x="6831" y="58508"/>
                  <a:pt x="4738" y="71067"/>
                </a:cubicBezTo>
                <a:cubicBezTo>
                  <a:pt x="3667" y="77490"/>
                  <a:pt x="1579" y="83701"/>
                  <a:pt x="0" y="90018"/>
                </a:cubicBezTo>
                <a:cubicBezTo>
                  <a:pt x="13381" y="136849"/>
                  <a:pt x="-2021" y="123183"/>
                  <a:pt x="52116" y="1231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3" name="Полилиния 112"/>
          <p:cNvSpPr/>
          <p:nvPr/>
        </p:nvSpPr>
        <p:spPr>
          <a:xfrm>
            <a:off x="3932394" y="4368274"/>
            <a:ext cx="66329" cy="0"/>
          </a:xfrm>
          <a:custGeom>
            <a:avLst/>
            <a:gdLst>
              <a:gd name="connsiteX0" fmla="*/ 0 w 66329"/>
              <a:gd name="connsiteY0" fmla="*/ 0 h 0"/>
              <a:gd name="connsiteX1" fmla="*/ 66329 w 6632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329">
                <a:moveTo>
                  <a:pt x="0" y="0"/>
                </a:moveTo>
                <a:lnTo>
                  <a:pt x="66329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4" name="Полилиния 113"/>
          <p:cNvSpPr/>
          <p:nvPr/>
        </p:nvSpPr>
        <p:spPr>
          <a:xfrm>
            <a:off x="3927475" y="4429507"/>
            <a:ext cx="43831" cy="9949"/>
          </a:xfrm>
          <a:custGeom>
            <a:avLst/>
            <a:gdLst>
              <a:gd name="connsiteX0" fmla="*/ 181 w 43831"/>
              <a:gd name="connsiteY0" fmla="*/ 9834 h 9949"/>
              <a:gd name="connsiteX1" fmla="*/ 28608 w 43831"/>
              <a:gd name="connsiteY1" fmla="*/ 5096 h 9949"/>
              <a:gd name="connsiteX2" fmla="*/ 42821 w 43831"/>
              <a:gd name="connsiteY2" fmla="*/ 358 h 9949"/>
              <a:gd name="connsiteX3" fmla="*/ 181 w 43831"/>
              <a:gd name="connsiteY3" fmla="*/ 9834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1" h="9949">
                <a:moveTo>
                  <a:pt x="181" y="9834"/>
                </a:moveTo>
                <a:cubicBezTo>
                  <a:pt x="-2188" y="10624"/>
                  <a:pt x="19230" y="7180"/>
                  <a:pt x="28608" y="5096"/>
                </a:cubicBezTo>
                <a:cubicBezTo>
                  <a:pt x="33483" y="4013"/>
                  <a:pt x="47718" y="1337"/>
                  <a:pt x="42821" y="358"/>
                </a:cubicBezTo>
                <a:cubicBezTo>
                  <a:pt x="30432" y="-2120"/>
                  <a:pt x="2550" y="9044"/>
                  <a:pt x="181" y="983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5" name="Полилиния 114"/>
          <p:cNvSpPr/>
          <p:nvPr/>
        </p:nvSpPr>
        <p:spPr>
          <a:xfrm>
            <a:off x="4007841" y="4377749"/>
            <a:ext cx="9834" cy="118446"/>
          </a:xfrm>
          <a:custGeom>
            <a:avLst/>
            <a:gdLst>
              <a:gd name="connsiteX0" fmla="*/ 9834 w 9834"/>
              <a:gd name="connsiteY0" fmla="*/ 0 h 118446"/>
              <a:gd name="connsiteX1" fmla="*/ 5096 w 9834"/>
              <a:gd name="connsiteY1" fmla="*/ 71068 h 118446"/>
              <a:gd name="connsiteX2" fmla="*/ 358 w 9834"/>
              <a:gd name="connsiteY2" fmla="*/ 118446 h 11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4" h="118446">
                <a:moveTo>
                  <a:pt x="9834" y="0"/>
                </a:moveTo>
                <a:cubicBezTo>
                  <a:pt x="8255" y="23689"/>
                  <a:pt x="7581" y="47457"/>
                  <a:pt x="5096" y="71068"/>
                </a:cubicBezTo>
                <a:cubicBezTo>
                  <a:pt x="-1940" y="137911"/>
                  <a:pt x="358" y="27192"/>
                  <a:pt x="358" y="1184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6" name="Полилиния 115"/>
          <p:cNvSpPr/>
          <p:nvPr/>
        </p:nvSpPr>
        <p:spPr>
          <a:xfrm>
            <a:off x="4012937" y="4377749"/>
            <a:ext cx="48608" cy="57669"/>
          </a:xfrm>
          <a:custGeom>
            <a:avLst/>
            <a:gdLst>
              <a:gd name="connsiteX0" fmla="*/ 0 w 48608"/>
              <a:gd name="connsiteY0" fmla="*/ 0 h 57669"/>
              <a:gd name="connsiteX1" fmla="*/ 47378 w 48608"/>
              <a:gd name="connsiteY1" fmla="*/ 18952 h 57669"/>
              <a:gd name="connsiteX2" fmla="*/ 42640 w 48608"/>
              <a:gd name="connsiteY2" fmla="*/ 52116 h 57669"/>
              <a:gd name="connsiteX3" fmla="*/ 4738 w 48608"/>
              <a:gd name="connsiteY3" fmla="*/ 56854 h 5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08" h="57669">
                <a:moveTo>
                  <a:pt x="0" y="0"/>
                </a:moveTo>
                <a:cubicBezTo>
                  <a:pt x="11722" y="1465"/>
                  <a:pt x="45075" y="-4076"/>
                  <a:pt x="47378" y="18952"/>
                </a:cubicBezTo>
                <a:cubicBezTo>
                  <a:pt x="48489" y="30063"/>
                  <a:pt x="50986" y="44697"/>
                  <a:pt x="42640" y="52116"/>
                </a:cubicBezTo>
                <a:cubicBezTo>
                  <a:pt x="33124" y="60575"/>
                  <a:pt x="4738" y="56854"/>
                  <a:pt x="4738" y="568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7" name="Полилиния 116"/>
          <p:cNvSpPr/>
          <p:nvPr/>
        </p:nvSpPr>
        <p:spPr>
          <a:xfrm>
            <a:off x="4017675" y="4444079"/>
            <a:ext cx="33637" cy="56854"/>
          </a:xfrm>
          <a:custGeom>
            <a:avLst/>
            <a:gdLst>
              <a:gd name="connsiteX0" fmla="*/ 0 w 33637"/>
              <a:gd name="connsiteY0" fmla="*/ 0 h 56854"/>
              <a:gd name="connsiteX1" fmla="*/ 14213 w 33637"/>
              <a:gd name="connsiteY1" fmla="*/ 23689 h 56854"/>
              <a:gd name="connsiteX2" fmla="*/ 18951 w 33637"/>
              <a:gd name="connsiteY2" fmla="*/ 37902 h 56854"/>
              <a:gd name="connsiteX3" fmla="*/ 33164 w 33637"/>
              <a:gd name="connsiteY3" fmla="*/ 56854 h 5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37" h="56854">
                <a:moveTo>
                  <a:pt x="0" y="0"/>
                </a:moveTo>
                <a:cubicBezTo>
                  <a:pt x="4738" y="7896"/>
                  <a:pt x="10095" y="15453"/>
                  <a:pt x="14213" y="23689"/>
                </a:cubicBezTo>
                <a:cubicBezTo>
                  <a:pt x="16446" y="28156"/>
                  <a:pt x="15420" y="34371"/>
                  <a:pt x="18951" y="37902"/>
                </a:cubicBezTo>
                <a:cubicBezTo>
                  <a:pt x="37659" y="56610"/>
                  <a:pt x="33164" y="25814"/>
                  <a:pt x="33164" y="568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19" name="Прямая со стрелкой 118"/>
          <p:cNvCxnSpPr/>
          <p:nvPr/>
        </p:nvCxnSpPr>
        <p:spPr>
          <a:xfrm flipH="1" flipV="1">
            <a:off x="3965558" y="4559121"/>
            <a:ext cx="335312" cy="58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/>
          <p:cNvCxnSpPr/>
          <p:nvPr/>
        </p:nvCxnSpPr>
        <p:spPr>
          <a:xfrm>
            <a:off x="4751351" y="5291988"/>
            <a:ext cx="6967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Рисунок 1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84223" y="1848722"/>
            <a:ext cx="2628900" cy="352425"/>
          </a:xfrm>
          <a:prstGeom prst="rect">
            <a:avLst/>
          </a:prstGeom>
        </p:spPr>
      </p:pic>
      <p:cxnSp>
        <p:nvCxnSpPr>
          <p:cNvPr id="124" name="Прямая со стрелкой 123"/>
          <p:cNvCxnSpPr/>
          <p:nvPr/>
        </p:nvCxnSpPr>
        <p:spPr>
          <a:xfrm flipH="1" flipV="1">
            <a:off x="7688893" y="1433280"/>
            <a:ext cx="1145426" cy="533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06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7880" cy="20647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775" y="211014"/>
            <a:ext cx="1916773" cy="1748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245" y="0"/>
            <a:ext cx="2662819" cy="20467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245" y="2064735"/>
            <a:ext cx="3002118" cy="2923972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278780" y="669073"/>
            <a:ext cx="4460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4401010" y="509242"/>
            <a:ext cx="4460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22302" y="33453"/>
            <a:ext cx="892098" cy="2110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4456762" y="40890"/>
            <a:ext cx="795462" cy="170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4055320" y="3174377"/>
            <a:ext cx="892098" cy="2110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4401010" y="2352907"/>
            <a:ext cx="546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260195" y="821474"/>
            <a:ext cx="546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300651" y="3910361"/>
            <a:ext cx="546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4334104" y="3783984"/>
            <a:ext cx="4460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01429" y="0"/>
            <a:ext cx="1988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як здійснюються </a:t>
            </a:r>
            <a:r>
              <a:rPr lang="en-US" sz="1200" dirty="0" smtClean="0"/>
              <a:t>mutation?</a:t>
            </a:r>
            <a:r>
              <a:rPr lang="uk-UA" sz="1200" dirty="0" smtClean="0"/>
              <a:t> </a:t>
            </a:r>
            <a:endParaRPr lang="uk-UA" sz="1200" dirty="0"/>
          </a:p>
        </p:txBody>
      </p:sp>
      <p:cxnSp>
        <p:nvCxnSpPr>
          <p:cNvPr id="19" name="Прямая со стрелкой 18"/>
          <p:cNvCxnSpPr>
            <a:stCxn id="17" idx="1"/>
          </p:cNvCxnSpPr>
          <p:nvPr/>
        </p:nvCxnSpPr>
        <p:spPr>
          <a:xfrm flipH="1">
            <a:off x="5374655" y="138500"/>
            <a:ext cx="1426774" cy="72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260195" y="967616"/>
            <a:ext cx="65420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4334104" y="4075089"/>
            <a:ext cx="65420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289934" y="1115122"/>
            <a:ext cx="434895" cy="4894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V="1">
            <a:off x="4300651" y="4495033"/>
            <a:ext cx="434895" cy="4894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1147" y="1733048"/>
            <a:ext cx="3596733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C000"/>
                </a:solidFill>
              </a:rPr>
              <a:t>виконується тоді коли </a:t>
            </a:r>
            <a:r>
              <a:rPr lang="en-US" sz="1200" dirty="0" smtClean="0">
                <a:solidFill>
                  <a:srgbClr val="FFC000"/>
                </a:solidFill>
              </a:rPr>
              <a:t>request </a:t>
            </a:r>
            <a:r>
              <a:rPr lang="uk-UA" sz="1200" dirty="0" smtClean="0">
                <a:solidFill>
                  <a:srgbClr val="FFC000"/>
                </a:solidFill>
              </a:rPr>
              <a:t>повністю  виконався і локально на стороні користувача </a:t>
            </a:r>
            <a:r>
              <a:rPr lang="en-US" sz="1200" dirty="0" smtClean="0">
                <a:solidFill>
                  <a:srgbClr val="FFC000"/>
                </a:solidFill>
              </a:rPr>
              <a:t>updater</a:t>
            </a:r>
            <a:r>
              <a:rPr lang="uk-UA" sz="1200" dirty="0" smtClean="0">
                <a:solidFill>
                  <a:srgbClr val="FFC000"/>
                </a:solidFill>
              </a:rPr>
              <a:t> функція виконала свої зміни</a:t>
            </a:r>
            <a:endParaRPr lang="uk-UA" sz="1200" dirty="0">
              <a:solidFill>
                <a:srgbClr val="FFC000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>
            <a:off x="164830" y="899770"/>
            <a:ext cx="125104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34726" y="421364"/>
            <a:ext cx="206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всі штуки, коли </a:t>
            </a:r>
            <a:r>
              <a:rPr lang="uk-UA" sz="1000" dirty="0" err="1" smtClean="0"/>
              <a:t>шось</a:t>
            </a:r>
            <a:r>
              <a:rPr lang="uk-UA" sz="1000" dirty="0" smtClean="0"/>
              <a:t> поламалося вміють робити </a:t>
            </a:r>
            <a:r>
              <a:rPr lang="en-US" sz="1000" dirty="0" smtClean="0"/>
              <a:t>roll back</a:t>
            </a:r>
            <a:endParaRPr lang="uk-UA" sz="1000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728" y="399419"/>
            <a:ext cx="1595624" cy="2558621"/>
          </a:xfrm>
          <a:prstGeom prst="rect">
            <a:avLst/>
          </a:prstGeom>
        </p:spPr>
      </p:pic>
      <p:cxnSp>
        <p:nvCxnSpPr>
          <p:cNvPr id="33" name="Прямая соединительная линия 32"/>
          <p:cNvCxnSpPr/>
          <p:nvPr/>
        </p:nvCxnSpPr>
        <p:spPr>
          <a:xfrm flipV="1">
            <a:off x="289934" y="1268730"/>
            <a:ext cx="902275" cy="1143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V="1">
            <a:off x="7565909" y="547341"/>
            <a:ext cx="902275" cy="1143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7238062" y="1644900"/>
            <a:ext cx="795462" cy="170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V="1">
            <a:off x="7466849" y="2425671"/>
            <a:ext cx="902275" cy="1143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7424198" y="2268026"/>
            <a:ext cx="4460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7424851" y="2576861"/>
            <a:ext cx="54640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31217" y="33453"/>
            <a:ext cx="3265170" cy="5078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rgbClr val="CC9900"/>
                </a:solidFill>
              </a:rPr>
              <a:t>optimisticResponse</a:t>
            </a:r>
            <a:r>
              <a:rPr lang="en-US" sz="900" dirty="0" smtClean="0">
                <a:solidFill>
                  <a:srgbClr val="CC9900"/>
                </a:solidFill>
              </a:rPr>
              <a:t> – </a:t>
            </a:r>
            <a:r>
              <a:rPr lang="uk-UA" sz="900" dirty="0" smtClean="0">
                <a:solidFill>
                  <a:srgbClr val="CC9900"/>
                </a:solidFill>
              </a:rPr>
              <a:t>це </a:t>
            </a:r>
            <a:r>
              <a:rPr lang="uk-UA" sz="900" dirty="0" err="1" smtClean="0">
                <a:solidFill>
                  <a:srgbClr val="CC9900"/>
                </a:solidFill>
              </a:rPr>
              <a:t>обʼєкт</a:t>
            </a:r>
            <a:r>
              <a:rPr lang="uk-UA" sz="900" dirty="0" smtClean="0">
                <a:solidFill>
                  <a:srgbClr val="CC9900"/>
                </a:solidFill>
              </a:rPr>
              <a:t>, який ми повертаємо користувачу</a:t>
            </a:r>
            <a:r>
              <a:rPr lang="en-US" sz="900" dirty="0" smtClean="0">
                <a:solidFill>
                  <a:srgbClr val="CC9900"/>
                </a:solidFill>
              </a:rPr>
              <a:t> </a:t>
            </a:r>
            <a:r>
              <a:rPr lang="uk-UA" sz="900" dirty="0" smtClean="0">
                <a:solidFill>
                  <a:srgbClr val="CC9900"/>
                </a:solidFill>
              </a:rPr>
              <a:t>до того як справжні дані зі сервера прийшли (має бути точно таким же як </a:t>
            </a:r>
            <a:r>
              <a:rPr lang="en-US" sz="900" dirty="0" err="1" smtClean="0">
                <a:solidFill>
                  <a:srgbClr val="CC9900"/>
                </a:solidFill>
              </a:rPr>
              <a:t>graphql</a:t>
            </a:r>
            <a:r>
              <a:rPr lang="en-US" sz="900" dirty="0" smtClean="0">
                <a:solidFill>
                  <a:srgbClr val="CC9900"/>
                </a:solidFill>
              </a:rPr>
              <a:t> response object</a:t>
            </a:r>
            <a:r>
              <a:rPr lang="uk-UA" sz="900" dirty="0" smtClean="0">
                <a:solidFill>
                  <a:srgbClr val="CC9900"/>
                </a:solidFill>
              </a:rPr>
              <a:t>)</a:t>
            </a:r>
            <a:endParaRPr lang="uk-UA" sz="900" dirty="0">
              <a:solidFill>
                <a:srgbClr val="CC99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70059" y="2339908"/>
            <a:ext cx="2073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порядок виконання функцій:</a:t>
            </a:r>
          </a:p>
          <a:p>
            <a:r>
              <a:rPr lang="en-US" sz="1200" dirty="0" smtClean="0"/>
              <a:t>1) </a:t>
            </a:r>
            <a:r>
              <a:rPr lang="en-US" sz="1200" dirty="0" err="1" smtClean="0"/>
              <a:t>optimisticResponse</a:t>
            </a:r>
            <a:endParaRPr lang="en-US" sz="1200" dirty="0" smtClean="0"/>
          </a:p>
          <a:p>
            <a:r>
              <a:rPr lang="en-US" sz="1200" dirty="0" smtClean="0"/>
              <a:t>2) </a:t>
            </a:r>
            <a:r>
              <a:rPr lang="en-US" sz="1200" dirty="0" err="1" smtClean="0"/>
              <a:t>optimisticUpdater</a:t>
            </a:r>
            <a:endParaRPr lang="en-US" sz="1200" dirty="0" smtClean="0"/>
          </a:p>
          <a:p>
            <a:r>
              <a:rPr lang="en-US" sz="1200" dirty="0" smtClean="0"/>
              <a:t>3) updater</a:t>
            </a:r>
            <a:endParaRPr lang="uk-UA" sz="1200" dirty="0"/>
          </a:p>
        </p:txBody>
      </p:sp>
      <p:cxnSp>
        <p:nvCxnSpPr>
          <p:cNvPr id="43" name="Прямая со стрелкой 42"/>
          <p:cNvCxnSpPr/>
          <p:nvPr/>
        </p:nvCxnSpPr>
        <p:spPr>
          <a:xfrm flipH="1" flipV="1">
            <a:off x="8369124" y="765279"/>
            <a:ext cx="293112" cy="291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15345" y="6093224"/>
            <a:ext cx="311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тут вказується як саме оновити локальні дані завдяки тому що ф-я приймає </a:t>
            </a:r>
            <a:r>
              <a:rPr lang="en-US" sz="1200" dirty="0" smtClean="0"/>
              <a:t>store instance</a:t>
            </a:r>
            <a:endParaRPr lang="uk-UA" sz="1200" dirty="0"/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388" y="3032248"/>
            <a:ext cx="2781942" cy="248977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205597" y="5005364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тип конфігурації</a:t>
            </a:r>
            <a:endParaRPr lang="uk-UA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8048502" y="5334983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аргумент конфігурації</a:t>
            </a:r>
            <a:endParaRPr lang="uk-UA" sz="1000" dirty="0"/>
          </a:p>
        </p:txBody>
      </p:sp>
      <p:cxnSp>
        <p:nvCxnSpPr>
          <p:cNvPr id="49" name="Прямая со стрелкой 48"/>
          <p:cNvCxnSpPr>
            <a:stCxn id="47" idx="1"/>
          </p:cNvCxnSpPr>
          <p:nvPr/>
        </p:nvCxnSpPr>
        <p:spPr>
          <a:xfrm flipH="1" flipV="1">
            <a:off x="7783830" y="5334983"/>
            <a:ext cx="264672" cy="12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7462298" y="3243386"/>
            <a:ext cx="4460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>
            <a:off x="8317633" y="5334983"/>
            <a:ext cx="68920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7521343" y="3670013"/>
            <a:ext cx="68920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Рисунок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3818" y="3591268"/>
            <a:ext cx="2485115" cy="3235215"/>
          </a:xfrm>
          <a:prstGeom prst="rect">
            <a:avLst/>
          </a:prstGeom>
        </p:spPr>
      </p:pic>
      <p:cxnSp>
        <p:nvCxnSpPr>
          <p:cNvPr id="62" name="Прямая соединительная линия 61"/>
          <p:cNvCxnSpPr/>
          <p:nvPr/>
        </p:nvCxnSpPr>
        <p:spPr>
          <a:xfrm>
            <a:off x="168250" y="892454"/>
            <a:ext cx="7315" cy="75244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 flipH="1" flipV="1">
            <a:off x="179174" y="1644900"/>
            <a:ext cx="206125" cy="17012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/>
          <p:nvPr/>
        </p:nvCxnSpPr>
        <p:spPr>
          <a:xfrm>
            <a:off x="9163416" y="5208875"/>
            <a:ext cx="633727" cy="517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/>
          <p:nvPr/>
        </p:nvCxnSpPr>
        <p:spPr>
          <a:xfrm flipH="1">
            <a:off x="8205597" y="5128474"/>
            <a:ext cx="1120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Рисунок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7972" y="541284"/>
            <a:ext cx="2260961" cy="3049984"/>
          </a:xfrm>
          <a:prstGeom prst="rect">
            <a:avLst/>
          </a:prstGeom>
        </p:spPr>
      </p:pic>
      <p:cxnSp>
        <p:nvCxnSpPr>
          <p:cNvPr id="77" name="Прямая со стрелкой 76"/>
          <p:cNvCxnSpPr/>
          <p:nvPr/>
        </p:nvCxnSpPr>
        <p:spPr>
          <a:xfrm flipV="1">
            <a:off x="8831217" y="2576861"/>
            <a:ext cx="1227183" cy="254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733864" y="2576861"/>
            <a:ext cx="15023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parent node </a:t>
            </a:r>
            <a:r>
              <a:rPr lang="uk-UA" sz="700" dirty="0" smtClean="0"/>
              <a:t>що містить </a:t>
            </a:r>
            <a:r>
              <a:rPr lang="en-US" sz="700" dirty="0" smtClean="0"/>
              <a:t>connection</a:t>
            </a:r>
            <a:endParaRPr lang="uk-UA" sz="700" dirty="0"/>
          </a:p>
        </p:txBody>
      </p:sp>
      <p:sp>
        <p:nvSpPr>
          <p:cNvPr id="79" name="TextBox 78"/>
          <p:cNvSpPr txBox="1"/>
          <p:nvPr/>
        </p:nvSpPr>
        <p:spPr>
          <a:xfrm>
            <a:off x="10696697" y="5773542"/>
            <a:ext cx="15023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parent node </a:t>
            </a:r>
            <a:r>
              <a:rPr lang="uk-UA" sz="700" dirty="0" smtClean="0"/>
              <a:t>що містить </a:t>
            </a:r>
            <a:r>
              <a:rPr lang="en-US" sz="700" dirty="0" smtClean="0"/>
              <a:t>connection</a:t>
            </a:r>
            <a:endParaRPr lang="uk-UA" sz="700" dirty="0"/>
          </a:p>
        </p:txBody>
      </p:sp>
      <p:sp>
        <p:nvSpPr>
          <p:cNvPr id="80" name="TextBox 79"/>
          <p:cNvSpPr txBox="1"/>
          <p:nvPr/>
        </p:nvSpPr>
        <p:spPr>
          <a:xfrm>
            <a:off x="10871399" y="6494651"/>
            <a:ext cx="12875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700" dirty="0" smtClean="0"/>
              <a:t>назва новоствореного поля</a:t>
            </a:r>
            <a:endParaRPr lang="uk-UA" sz="700" dirty="0"/>
          </a:p>
        </p:txBody>
      </p:sp>
      <p:cxnSp>
        <p:nvCxnSpPr>
          <p:cNvPr id="82" name="Прямая со стрелкой 81"/>
          <p:cNvCxnSpPr/>
          <p:nvPr/>
        </p:nvCxnSpPr>
        <p:spPr>
          <a:xfrm flipH="1" flipV="1">
            <a:off x="10355852" y="4884234"/>
            <a:ext cx="323216" cy="17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Прямоугольник 82"/>
          <p:cNvSpPr/>
          <p:nvPr/>
        </p:nvSpPr>
        <p:spPr>
          <a:xfrm>
            <a:off x="10898465" y="6387839"/>
            <a:ext cx="126829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rgbClr val="393939"/>
                </a:solidFill>
                <a:latin typeface="-apple-system"/>
              </a:rPr>
              <a:t>append, prepend, or ignore</a:t>
            </a:r>
            <a:endParaRPr lang="uk-UA" sz="700" dirty="0"/>
          </a:p>
        </p:txBody>
      </p:sp>
      <p:sp>
        <p:nvSpPr>
          <p:cNvPr id="84" name="Прямоугольник 83"/>
          <p:cNvSpPr/>
          <p:nvPr/>
        </p:nvSpPr>
        <p:spPr>
          <a:xfrm>
            <a:off x="10971797" y="6186874"/>
            <a:ext cx="12425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700" dirty="0" smtClean="0">
                <a:solidFill>
                  <a:srgbClr val="393939"/>
                </a:solidFill>
                <a:latin typeface="-apple-system"/>
              </a:rPr>
              <a:t>як саме вставити нове поле</a:t>
            </a:r>
            <a:endParaRPr lang="uk-UA" sz="700" dirty="0"/>
          </a:p>
        </p:txBody>
      </p:sp>
      <p:sp>
        <p:nvSpPr>
          <p:cNvPr id="87" name="Прямоугольник 86"/>
          <p:cNvSpPr/>
          <p:nvPr/>
        </p:nvSpPr>
        <p:spPr>
          <a:xfrm>
            <a:off x="10431495" y="5159245"/>
            <a:ext cx="178286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 err="1">
                <a:solidFill>
                  <a:srgbClr val="393939"/>
                </a:solidFill>
                <a:latin typeface="SFMono-Regular"/>
              </a:rPr>
              <a:t>const</a:t>
            </a:r>
            <a:r>
              <a:rPr lang="en-US" sz="700" dirty="0">
                <a:solidFill>
                  <a:srgbClr val="393939"/>
                </a:solidFill>
                <a:latin typeface="SFMono-Regular"/>
              </a:rPr>
              <a:t> filters = {'</a:t>
            </a:r>
            <a:r>
              <a:rPr lang="en-US" sz="700" dirty="0" err="1">
                <a:solidFill>
                  <a:srgbClr val="393939"/>
                </a:solidFill>
                <a:latin typeface="SFMono-Regular"/>
              </a:rPr>
              <a:t>orderby</a:t>
            </a:r>
            <a:r>
              <a:rPr lang="en-US" sz="700" dirty="0">
                <a:solidFill>
                  <a:srgbClr val="393939"/>
                </a:solidFill>
                <a:latin typeface="SFMono-Regular"/>
              </a:rPr>
              <a:t>': 'chronological'};</a:t>
            </a:r>
            <a:endParaRPr lang="uk-UA" sz="700" dirty="0"/>
          </a:p>
        </p:txBody>
      </p:sp>
      <p:cxnSp>
        <p:nvCxnSpPr>
          <p:cNvPr id="89" name="Прямая со стрелкой 88"/>
          <p:cNvCxnSpPr/>
          <p:nvPr/>
        </p:nvCxnSpPr>
        <p:spPr>
          <a:xfrm flipH="1">
            <a:off x="9937330" y="5334983"/>
            <a:ext cx="1258494" cy="105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670680" y="5290326"/>
            <a:ext cx="15792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700" dirty="0" smtClean="0"/>
              <a:t>можна дописати опцію як сортувати</a:t>
            </a:r>
            <a:endParaRPr lang="uk-UA" sz="700" dirty="0"/>
          </a:p>
        </p:txBody>
      </p:sp>
      <p:sp>
        <p:nvSpPr>
          <p:cNvPr id="91" name="TextBox 90"/>
          <p:cNvSpPr txBox="1"/>
          <p:nvPr/>
        </p:nvSpPr>
        <p:spPr>
          <a:xfrm>
            <a:off x="7045070" y="5539261"/>
            <a:ext cx="25202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ключ: перша половина вказує на назву </a:t>
            </a:r>
            <a:r>
              <a:rPr lang="en-US" sz="1100" dirty="0" smtClean="0"/>
              <a:t>mutation</a:t>
            </a:r>
            <a:r>
              <a:rPr lang="uk-UA" sz="1100" dirty="0" smtClean="0"/>
              <a:t>, друга на поле з яким хочемо </a:t>
            </a:r>
            <a:r>
              <a:rPr lang="uk-UA" sz="1100" dirty="0" err="1" smtClean="0"/>
              <a:t>звʼязатися</a:t>
            </a:r>
            <a:endParaRPr lang="uk-UA" sz="1100" dirty="0"/>
          </a:p>
        </p:txBody>
      </p:sp>
      <p:cxnSp>
        <p:nvCxnSpPr>
          <p:cNvPr id="93" name="Прямая со стрелкой 92"/>
          <p:cNvCxnSpPr/>
          <p:nvPr/>
        </p:nvCxnSpPr>
        <p:spPr>
          <a:xfrm>
            <a:off x="9018577" y="5932394"/>
            <a:ext cx="879395" cy="215550"/>
          </a:xfrm>
          <a:prstGeom prst="straightConnector1">
            <a:avLst/>
          </a:prstGeom>
          <a:ln>
            <a:solidFill>
              <a:srgbClr val="EA4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/>
          <p:nvPr/>
        </p:nvCxnSpPr>
        <p:spPr>
          <a:xfrm flipV="1">
            <a:off x="9424200" y="2958040"/>
            <a:ext cx="737284" cy="2767846"/>
          </a:xfrm>
          <a:prstGeom prst="straightConnector1">
            <a:avLst/>
          </a:prstGeom>
          <a:ln>
            <a:solidFill>
              <a:srgbClr val="EA4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 стрелкой 97"/>
          <p:cNvCxnSpPr/>
          <p:nvPr/>
        </p:nvCxnSpPr>
        <p:spPr>
          <a:xfrm flipH="1" flipV="1">
            <a:off x="10463802" y="1268677"/>
            <a:ext cx="732022" cy="190222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 стрелкой 99"/>
          <p:cNvCxnSpPr/>
          <p:nvPr/>
        </p:nvCxnSpPr>
        <p:spPr>
          <a:xfrm flipH="1" flipV="1">
            <a:off x="10263451" y="1100304"/>
            <a:ext cx="607948" cy="20706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Прямоугольник 100"/>
          <p:cNvSpPr/>
          <p:nvPr/>
        </p:nvSpPr>
        <p:spPr>
          <a:xfrm>
            <a:off x="10518930" y="992033"/>
            <a:ext cx="174197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err="1" smtClean="0">
                <a:solidFill>
                  <a:srgbClr val="92D050"/>
                </a:solidFill>
                <a:latin typeface="SFMono-Regular"/>
              </a:rPr>
              <a:t>pathToConnection</a:t>
            </a:r>
            <a:r>
              <a:rPr lang="en-US" sz="700" dirty="0" smtClean="0">
                <a:solidFill>
                  <a:srgbClr val="92D050"/>
                </a:solidFill>
                <a:latin typeface="SFMono-Regular"/>
              </a:rPr>
              <a:t>:</a:t>
            </a:r>
          </a:p>
          <a:p>
            <a:r>
              <a:rPr lang="uk-UA" sz="700" dirty="0" smtClean="0">
                <a:solidFill>
                  <a:srgbClr val="92D050"/>
                </a:solidFill>
                <a:latin typeface="SFMono-Regular"/>
              </a:rPr>
              <a:t>шлях від батька що містить </a:t>
            </a:r>
            <a:r>
              <a:rPr lang="en-US" sz="700" dirty="0" smtClean="0">
                <a:solidFill>
                  <a:srgbClr val="92D050"/>
                </a:solidFill>
                <a:latin typeface="SFMono-Regular"/>
              </a:rPr>
              <a:t>connection, </a:t>
            </a:r>
            <a:r>
              <a:rPr lang="ru-RU" sz="700" dirty="0" smtClean="0">
                <a:solidFill>
                  <a:srgbClr val="92D050"/>
                </a:solidFill>
                <a:latin typeface="SFMono-Regular"/>
              </a:rPr>
              <a:t>до самого </a:t>
            </a:r>
            <a:r>
              <a:rPr lang="en-US" sz="700" dirty="0" smtClean="0">
                <a:solidFill>
                  <a:srgbClr val="92D050"/>
                </a:solidFill>
                <a:latin typeface="SFMono-Regular"/>
              </a:rPr>
              <a:t>connection (</a:t>
            </a:r>
            <a:r>
              <a:rPr lang="uk-UA" sz="700" dirty="0" smtClean="0">
                <a:solidFill>
                  <a:srgbClr val="92D050"/>
                </a:solidFill>
                <a:latin typeface="SFMono-Regular"/>
              </a:rPr>
              <a:t>вказувати треба</a:t>
            </a:r>
            <a:r>
              <a:rPr lang="en-US" sz="700" dirty="0" smtClean="0">
                <a:solidFill>
                  <a:srgbClr val="92D050"/>
                </a:solidFill>
                <a:latin typeface="SFMono-Regular"/>
              </a:rPr>
              <a:t> </a:t>
            </a:r>
            <a:r>
              <a:rPr lang="uk-UA" sz="700" dirty="0" smtClean="0">
                <a:solidFill>
                  <a:srgbClr val="92D050"/>
                </a:solidFill>
                <a:latin typeface="SFMono-Regular"/>
              </a:rPr>
              <a:t>включно: і батько і сам </a:t>
            </a:r>
            <a:r>
              <a:rPr lang="en-US" sz="700" dirty="0" smtClean="0">
                <a:solidFill>
                  <a:srgbClr val="92D050"/>
                </a:solidFill>
                <a:latin typeface="SFMono-Regular"/>
              </a:rPr>
              <a:t>connection)</a:t>
            </a:r>
            <a:endParaRPr lang="uk-UA" sz="700" dirty="0">
              <a:solidFill>
                <a:srgbClr val="92D050"/>
              </a:solidFill>
            </a:endParaRPr>
          </a:p>
        </p:txBody>
      </p:sp>
      <p:sp>
        <p:nvSpPr>
          <p:cNvPr id="102" name="Прямоугольник 101"/>
          <p:cNvSpPr/>
          <p:nvPr/>
        </p:nvSpPr>
        <p:spPr>
          <a:xfrm rot="15019054">
            <a:off x="10246995" y="1961764"/>
            <a:ext cx="47654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700" dirty="0" smtClean="0">
                <a:solidFill>
                  <a:srgbClr val="92D050"/>
                </a:solidFill>
                <a:latin typeface="SFMono-Regular"/>
              </a:rPr>
              <a:t>батько</a:t>
            </a:r>
            <a:endParaRPr lang="uk-UA" sz="700" dirty="0">
              <a:solidFill>
                <a:srgbClr val="92D050"/>
              </a:solidFill>
            </a:endParaRPr>
          </a:p>
        </p:txBody>
      </p:sp>
      <p:sp>
        <p:nvSpPr>
          <p:cNvPr id="103" name="Прямоугольник 102"/>
          <p:cNvSpPr/>
          <p:nvPr/>
        </p:nvSpPr>
        <p:spPr>
          <a:xfrm rot="4232552">
            <a:off x="10554024" y="2054179"/>
            <a:ext cx="6347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solidFill>
                  <a:srgbClr val="92D050"/>
                </a:solidFill>
                <a:latin typeface="SFMono-Regular"/>
              </a:rPr>
              <a:t>connection</a:t>
            </a:r>
            <a:endParaRPr lang="uk-UA" sz="7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76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71278" cy="2164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459"/>
            <a:ext cx="2554380" cy="31945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11051"/>
            <a:ext cx="3184962" cy="20923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380" y="216459"/>
            <a:ext cx="1974259" cy="25959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962" y="2812370"/>
            <a:ext cx="3416112" cy="40456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503414"/>
            <a:ext cx="3184962" cy="135458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8831" y="0"/>
            <a:ext cx="2381022" cy="2812370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V="1">
            <a:off x="1003610" y="802888"/>
            <a:ext cx="3889408" cy="371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356837" y="836341"/>
            <a:ext cx="390294" cy="13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2951352" y="1758172"/>
            <a:ext cx="390294" cy="13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угольник 16"/>
          <p:cNvSpPr/>
          <p:nvPr/>
        </p:nvSpPr>
        <p:spPr>
          <a:xfrm>
            <a:off x="2951352" y="1891987"/>
            <a:ext cx="1577287" cy="9203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 flipV="1">
            <a:off x="1103971" y="1260088"/>
            <a:ext cx="1951463" cy="84749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846324" y="1260088"/>
            <a:ext cx="2777822" cy="18957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 flipV="1">
            <a:off x="747131" y="1393902"/>
            <a:ext cx="2877015" cy="22302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278780" y="1260088"/>
            <a:ext cx="39605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1193181" y="3544865"/>
            <a:ext cx="2430965" cy="569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2709746" y="1137424"/>
            <a:ext cx="3456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V="1">
            <a:off x="4563793" y="4168239"/>
            <a:ext cx="239777" cy="38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3868749" y="3720877"/>
            <a:ext cx="37410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4852424" y="4176097"/>
            <a:ext cx="37410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V="1">
            <a:off x="3978234" y="2927268"/>
            <a:ext cx="264618" cy="5937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V="1">
            <a:off x="4350329" y="3239988"/>
            <a:ext cx="264618" cy="5937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flipV="1">
            <a:off x="4261265" y="4166268"/>
            <a:ext cx="264618" cy="5937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 flipV="1">
            <a:off x="4439394" y="4469088"/>
            <a:ext cx="264618" cy="5937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4219699" y="4932229"/>
            <a:ext cx="264618" cy="5937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4350329" y="5704129"/>
            <a:ext cx="264618" cy="5937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V="1">
            <a:off x="4249389" y="6784779"/>
            <a:ext cx="264618" cy="5937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авая фигурная скобка 46"/>
          <p:cNvSpPr/>
          <p:nvPr/>
        </p:nvSpPr>
        <p:spPr>
          <a:xfrm>
            <a:off x="3341646" y="702527"/>
            <a:ext cx="45719" cy="4348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8" name="TextBox 47"/>
          <p:cNvSpPr txBox="1"/>
          <p:nvPr/>
        </p:nvSpPr>
        <p:spPr>
          <a:xfrm>
            <a:off x="3403207" y="746772"/>
            <a:ext cx="1079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" dirty="0" smtClean="0">
                <a:solidFill>
                  <a:schemeClr val="accent1"/>
                </a:solidFill>
              </a:rPr>
              <a:t>аргументи що приймає </a:t>
            </a:r>
            <a:r>
              <a:rPr lang="en-US" sz="800" dirty="0" smtClean="0">
                <a:solidFill>
                  <a:schemeClr val="accent1"/>
                </a:solidFill>
              </a:rPr>
              <a:t>commit</a:t>
            </a:r>
            <a:endParaRPr lang="uk-UA" sz="800" dirty="0">
              <a:solidFill>
                <a:schemeClr val="accent1"/>
              </a:solidFill>
            </a:endParaRPr>
          </a:p>
        </p:txBody>
      </p:sp>
      <p:cxnSp>
        <p:nvCxnSpPr>
          <p:cNvPr id="49" name="Прямая соединительная линия 48"/>
          <p:cNvCxnSpPr/>
          <p:nvPr/>
        </p:nvCxnSpPr>
        <p:spPr>
          <a:xfrm>
            <a:off x="2706032" y="977592"/>
            <a:ext cx="34568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4207728" y="5110972"/>
            <a:ext cx="34568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V="1">
            <a:off x="4571230" y="6796205"/>
            <a:ext cx="239777" cy="38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>
            <a:off x="3978234" y="4772722"/>
            <a:ext cx="283031" cy="39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3878552" y="5711251"/>
            <a:ext cx="37410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4848710" y="6792912"/>
            <a:ext cx="37410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/>
          <p:cNvSpPr/>
          <p:nvPr/>
        </p:nvSpPr>
        <p:spPr>
          <a:xfrm>
            <a:off x="3403207" y="2812370"/>
            <a:ext cx="2707661" cy="15366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Прямоугольник 58"/>
          <p:cNvSpPr/>
          <p:nvPr/>
        </p:nvSpPr>
        <p:spPr>
          <a:xfrm>
            <a:off x="3403207" y="4348976"/>
            <a:ext cx="3197867" cy="2509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0" name="Прямая соединительная линия 59"/>
          <p:cNvCxnSpPr/>
          <p:nvPr/>
        </p:nvCxnSpPr>
        <p:spPr>
          <a:xfrm flipV="1">
            <a:off x="1269025" y="3571539"/>
            <a:ext cx="264618" cy="5937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flipV="1">
            <a:off x="1112906" y="3883771"/>
            <a:ext cx="264618" cy="5937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 flipV="1">
            <a:off x="1848887" y="5790623"/>
            <a:ext cx="264618" cy="5937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V="1">
            <a:off x="1627308" y="3573508"/>
            <a:ext cx="239777" cy="38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 flipV="1">
            <a:off x="1616157" y="3885745"/>
            <a:ext cx="239777" cy="38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 flipV="1">
            <a:off x="2452496" y="5803746"/>
            <a:ext cx="239777" cy="38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/>
          <p:nvPr/>
        </p:nvCxnSpPr>
        <p:spPr>
          <a:xfrm flipH="1">
            <a:off x="460397" y="3883771"/>
            <a:ext cx="214435" cy="51445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>
            <a:off x="674831" y="4348976"/>
            <a:ext cx="1326618" cy="868859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>
            <a:off x="1941909" y="3554775"/>
            <a:ext cx="37410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>
            <a:off x="2242447" y="5300442"/>
            <a:ext cx="37410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>
            <a:off x="1003610" y="5790623"/>
            <a:ext cx="623698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/>
          <p:nvPr/>
        </p:nvCxnSpPr>
        <p:spPr>
          <a:xfrm>
            <a:off x="657252" y="5930235"/>
            <a:ext cx="623698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>
            <a:off x="772348" y="6058120"/>
            <a:ext cx="623698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 flipV="1">
            <a:off x="3867232" y="4932229"/>
            <a:ext cx="225188" cy="687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/>
          <p:nvPr/>
        </p:nvCxnSpPr>
        <p:spPr>
          <a:xfrm flipV="1">
            <a:off x="3591212" y="5091023"/>
            <a:ext cx="225188" cy="687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/>
          <p:nvPr/>
        </p:nvCxnSpPr>
        <p:spPr>
          <a:xfrm flipV="1">
            <a:off x="3597606" y="5250879"/>
            <a:ext cx="225188" cy="687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Прямоугольник 80"/>
          <p:cNvSpPr/>
          <p:nvPr/>
        </p:nvSpPr>
        <p:spPr>
          <a:xfrm>
            <a:off x="2692273" y="1336431"/>
            <a:ext cx="1878957" cy="1475939"/>
          </a:xfrm>
          <a:prstGeom prst="rect">
            <a:avLst/>
          </a:prstGeom>
          <a:noFill/>
          <a:ln>
            <a:solidFill>
              <a:srgbClr val="EA4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82" name="Прямая соединительная линия 81"/>
          <p:cNvCxnSpPr/>
          <p:nvPr/>
        </p:nvCxnSpPr>
        <p:spPr>
          <a:xfrm>
            <a:off x="3596133" y="6336840"/>
            <a:ext cx="37410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/>
          <p:nvPr/>
        </p:nvCxnSpPr>
        <p:spPr>
          <a:xfrm flipV="1">
            <a:off x="4721956" y="6330463"/>
            <a:ext cx="225188" cy="687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 flipV="1">
            <a:off x="846324" y="6170601"/>
            <a:ext cx="630784" cy="12789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 flipV="1">
            <a:off x="4841761" y="2109091"/>
            <a:ext cx="630784" cy="12789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 стрелкой 87"/>
          <p:cNvCxnSpPr/>
          <p:nvPr/>
        </p:nvCxnSpPr>
        <p:spPr>
          <a:xfrm>
            <a:off x="4092420" y="3239988"/>
            <a:ext cx="390218" cy="384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47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425" y="3239059"/>
            <a:ext cx="2137919" cy="1413864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16" y="4652923"/>
            <a:ext cx="2814228" cy="2168670"/>
          </a:xfrm>
          <a:prstGeom prst="rect">
            <a:avLst/>
          </a:prstGeom>
          <a:ln>
            <a:solidFill>
              <a:srgbClr val="FFFF00"/>
            </a:solidFill>
          </a:ln>
        </p:spPr>
      </p:pic>
      <p:cxnSp>
        <p:nvCxnSpPr>
          <p:cNvPr id="6" name="Прямая со стрелкой 5"/>
          <p:cNvCxnSpPr/>
          <p:nvPr/>
        </p:nvCxnSpPr>
        <p:spPr>
          <a:xfrm>
            <a:off x="7842275" y="3945991"/>
            <a:ext cx="179955" cy="113601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2" y="2001641"/>
            <a:ext cx="3086555" cy="350086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311" y="2934699"/>
            <a:ext cx="4798979" cy="1686422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9" name="Прямая со стрелкой 8"/>
          <p:cNvCxnSpPr/>
          <p:nvPr/>
        </p:nvCxnSpPr>
        <p:spPr>
          <a:xfrm flipH="1">
            <a:off x="1298331" y="3899278"/>
            <a:ext cx="1213608" cy="7218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752401" y="3055434"/>
            <a:ext cx="1759538" cy="183355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2" y="50178"/>
            <a:ext cx="1571493" cy="1873405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239444" y="1633652"/>
            <a:ext cx="5129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39444" y="1265661"/>
            <a:ext cx="5129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272897" y="407017"/>
            <a:ext cx="479503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272897" y="652344"/>
            <a:ext cx="624469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239444" y="894121"/>
            <a:ext cx="10588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72897" y="1392126"/>
            <a:ext cx="512956" cy="1115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V="1">
            <a:off x="239444" y="775007"/>
            <a:ext cx="1058887" cy="11151"/>
          </a:xfrm>
          <a:prstGeom prst="line">
            <a:avLst/>
          </a:prstGeom>
          <a:ln w="19050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335" y="40515"/>
            <a:ext cx="3582450" cy="2862382"/>
          </a:xfrm>
          <a:prstGeom prst="rect">
            <a:avLst/>
          </a:prstGeom>
          <a:ln>
            <a:solidFill>
              <a:srgbClr val="CC9900"/>
            </a:solidFill>
          </a:ln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5116" y="1195706"/>
            <a:ext cx="4494470" cy="1611869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395" y="50177"/>
            <a:ext cx="2850760" cy="187340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549451" y="50177"/>
            <a:ext cx="963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i</a:t>
            </a:r>
            <a:r>
              <a:rPr lang="en-US" sz="1100" dirty="0" smtClean="0">
                <a:solidFill>
                  <a:srgbClr val="FF0000"/>
                </a:solidFill>
              </a:rPr>
              <a:t>ndex.js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38" name="Прямая соединительная линия 37"/>
          <p:cNvCxnSpPr/>
          <p:nvPr/>
        </p:nvCxnSpPr>
        <p:spPr>
          <a:xfrm>
            <a:off x="239444" y="1020333"/>
            <a:ext cx="831073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7939668" y="1831054"/>
            <a:ext cx="2999678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flipH="1" flipV="1">
            <a:off x="6958361" y="1100384"/>
            <a:ext cx="925552" cy="672661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5263376" y="1042635"/>
            <a:ext cx="2575931" cy="0"/>
          </a:xfrm>
          <a:prstGeom prst="line">
            <a:avLst/>
          </a:prstGeom>
          <a:ln w="19050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88593" y="1298214"/>
            <a:ext cx="1857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CC9900"/>
                </a:solidFill>
              </a:rPr>
              <a:t>треба вставити таке в код</a:t>
            </a:r>
            <a:endParaRPr lang="uk-UA" sz="1200" dirty="0">
              <a:solidFill>
                <a:srgbClr val="CC99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22380" y="156117"/>
            <a:ext cx="5091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C9900"/>
                </a:solidFill>
              </a:rPr>
              <a:t>Environment.js</a:t>
            </a:r>
            <a:r>
              <a:rPr lang="uk-UA" sz="1200" dirty="0" smtClean="0">
                <a:solidFill>
                  <a:srgbClr val="CC9900"/>
                </a:solidFill>
              </a:rPr>
              <a:t> – тут по суті мутиться </a:t>
            </a:r>
            <a:r>
              <a:rPr lang="uk-UA" sz="1200" dirty="0" err="1" smtClean="0">
                <a:solidFill>
                  <a:srgbClr val="CC9900"/>
                </a:solidFill>
              </a:rPr>
              <a:t>обʼєкт</a:t>
            </a:r>
            <a:r>
              <a:rPr lang="uk-UA" sz="1200" dirty="0" smtClean="0">
                <a:solidFill>
                  <a:srgbClr val="CC9900"/>
                </a:solidFill>
              </a:rPr>
              <a:t> кеша,</a:t>
            </a:r>
            <a:r>
              <a:rPr lang="en-US" sz="1200" dirty="0" smtClean="0">
                <a:solidFill>
                  <a:srgbClr val="CC9900"/>
                </a:solidFill>
              </a:rPr>
              <a:t> </a:t>
            </a:r>
            <a:r>
              <a:rPr lang="uk-UA" sz="1200" dirty="0" smtClean="0">
                <a:solidFill>
                  <a:srgbClr val="CC9900"/>
                </a:solidFill>
              </a:rPr>
              <a:t>і такий собі </a:t>
            </a:r>
            <a:r>
              <a:rPr lang="en-US" sz="1200" dirty="0" smtClean="0">
                <a:solidFill>
                  <a:srgbClr val="CC9900"/>
                </a:solidFill>
              </a:rPr>
              <a:t>network layer</a:t>
            </a:r>
            <a:r>
              <a:rPr lang="uk-UA" sz="1200" dirty="0" smtClean="0">
                <a:solidFill>
                  <a:srgbClr val="CC9900"/>
                </a:solidFill>
              </a:rPr>
              <a:t> </a:t>
            </a:r>
            <a:endParaRPr lang="uk-UA" sz="1200" dirty="0">
              <a:solidFill>
                <a:srgbClr val="CC99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82029" y="2001641"/>
            <a:ext cx="1581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DeletePostMutation.js</a:t>
            </a:r>
            <a:endParaRPr lang="uk-UA" sz="1200" dirty="0">
              <a:solidFill>
                <a:schemeClr val="accent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60384" y="3478100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</a:rPr>
              <a:t>App.js</a:t>
            </a:r>
            <a:endParaRPr lang="uk-UA" sz="1200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58781" y="1426893"/>
            <a:ext cx="1885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>
                <a:solidFill>
                  <a:srgbClr val="FF0000"/>
                </a:solidFill>
              </a:rPr>
              <a:t>Тут відправна точка</a:t>
            </a:r>
            <a:endParaRPr lang="uk-UA" sz="1600" dirty="0">
              <a:solidFill>
                <a:srgbClr val="FF0000"/>
              </a:solidFill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 flipH="1" flipV="1">
            <a:off x="3468029" y="1100384"/>
            <a:ext cx="3823396" cy="213867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3091824" y="1184555"/>
            <a:ext cx="23124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7649737" y="3466949"/>
            <a:ext cx="44604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>
            <a:off x="7649737" y="5816138"/>
            <a:ext cx="1538868" cy="479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/>
          <p:nvPr/>
        </p:nvCxnSpPr>
        <p:spPr>
          <a:xfrm flipH="1">
            <a:off x="5048596" y="360218"/>
            <a:ext cx="4067695" cy="343593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095784" y="409992"/>
            <a:ext cx="4096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 Store </a:t>
            </a:r>
            <a:r>
              <a:rPr lang="uk-UA" sz="1000" dirty="0" smtClean="0"/>
              <a:t>і </a:t>
            </a:r>
            <a:r>
              <a:rPr lang="en-US" sz="1000" dirty="0" smtClean="0"/>
              <a:t>class </a:t>
            </a:r>
            <a:r>
              <a:rPr lang="en-US" sz="1000" dirty="0" err="1" smtClean="0"/>
              <a:t>RecordSource</a:t>
            </a:r>
            <a:r>
              <a:rPr lang="en-US" sz="1000" dirty="0" smtClean="0"/>
              <a:t> – </a:t>
            </a:r>
            <a:r>
              <a:rPr lang="uk-UA" sz="1000" dirty="0" smtClean="0"/>
              <a:t>це </a:t>
            </a:r>
            <a:r>
              <a:rPr lang="uk-UA" sz="1000" dirty="0" err="1" smtClean="0"/>
              <a:t>дефолтні</a:t>
            </a:r>
            <a:r>
              <a:rPr lang="uk-UA" sz="1000" dirty="0" smtClean="0"/>
              <a:t>, </a:t>
            </a:r>
            <a:r>
              <a:rPr lang="uk-UA" sz="1000" dirty="0" err="1" smtClean="0"/>
              <a:t>встроєні</a:t>
            </a:r>
            <a:r>
              <a:rPr lang="uk-UA" sz="1000" dirty="0" smtClean="0"/>
              <a:t> імплементації інтерфейсів </a:t>
            </a:r>
            <a:r>
              <a:rPr lang="en-US" sz="1200" b="1" dirty="0"/>
              <a:t>Relay </a:t>
            </a:r>
            <a:r>
              <a:rPr lang="en-US" sz="1200" b="1" dirty="0" smtClean="0"/>
              <a:t>Store</a:t>
            </a:r>
            <a:r>
              <a:rPr lang="uk-UA" sz="1000" dirty="0" smtClean="0"/>
              <a:t>, того ти можеш почитати про ці інтерфейси та </a:t>
            </a:r>
            <a:r>
              <a:rPr lang="uk-UA" sz="1000" dirty="0" err="1" smtClean="0"/>
              <a:t>імплементувати</a:t>
            </a:r>
            <a:r>
              <a:rPr lang="uk-UA" sz="1000" dirty="0" smtClean="0"/>
              <a:t> свій клас </a:t>
            </a:r>
            <a:r>
              <a:rPr lang="en-US" sz="1000" dirty="0" smtClean="0"/>
              <a:t>Store ( </a:t>
            </a:r>
            <a:r>
              <a:rPr lang="uk-UA" sz="1000" dirty="0" smtClean="0"/>
              <a:t>або </a:t>
            </a:r>
            <a:r>
              <a:rPr lang="en-US" sz="1000" dirty="0" err="1"/>
              <a:t>RecordSource</a:t>
            </a:r>
            <a:r>
              <a:rPr lang="en-US" sz="1000" dirty="0" smtClean="0"/>
              <a:t>)</a:t>
            </a:r>
            <a:r>
              <a:rPr lang="uk-UA" sz="1000" dirty="0" smtClean="0"/>
              <a:t> під свої потреби</a:t>
            </a:r>
            <a:endParaRPr lang="en-US" dirty="0"/>
          </a:p>
        </p:txBody>
      </p:sp>
      <p:cxnSp>
        <p:nvCxnSpPr>
          <p:cNvPr id="75" name="Прямая со стрелкой 74"/>
          <p:cNvCxnSpPr/>
          <p:nvPr/>
        </p:nvCxnSpPr>
        <p:spPr>
          <a:xfrm flipH="1">
            <a:off x="5582265" y="360218"/>
            <a:ext cx="5357083" cy="48044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/>
          <p:nvPr/>
        </p:nvCxnSpPr>
        <p:spPr>
          <a:xfrm>
            <a:off x="183689" y="4125951"/>
            <a:ext cx="8310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8722" y="5502506"/>
            <a:ext cx="3086555" cy="4308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це</a:t>
            </a:r>
            <a:r>
              <a:rPr lang="en-US" sz="1100" dirty="0" smtClean="0">
                <a:solidFill>
                  <a:schemeClr val="accent1"/>
                </a:solidFill>
              </a:rPr>
              <a:t> </a:t>
            </a:r>
            <a:r>
              <a:rPr lang="uk-UA" sz="1100" dirty="0" smtClean="0">
                <a:solidFill>
                  <a:schemeClr val="accent1"/>
                </a:solidFill>
              </a:rPr>
              <a:t>функція, подібна до </a:t>
            </a:r>
            <a:r>
              <a:rPr lang="en-US" sz="1100" dirty="0" err="1" smtClean="0">
                <a:solidFill>
                  <a:schemeClr val="accent1"/>
                </a:solidFill>
              </a:rPr>
              <a:t>queryRenderer</a:t>
            </a:r>
            <a:r>
              <a:rPr lang="en-US" sz="1100" dirty="0" smtClean="0">
                <a:solidFill>
                  <a:schemeClr val="accent1"/>
                </a:solidFill>
              </a:rPr>
              <a:t> </a:t>
            </a:r>
            <a:r>
              <a:rPr lang="ru-RU" sz="1100" dirty="0" smtClean="0">
                <a:solidFill>
                  <a:schemeClr val="accent1"/>
                </a:solidFill>
              </a:rPr>
              <a:t>яка </a:t>
            </a:r>
            <a:r>
              <a:rPr lang="ru-RU" sz="1100" dirty="0" err="1" smtClean="0">
                <a:solidFill>
                  <a:schemeClr val="accent1"/>
                </a:solidFill>
              </a:rPr>
              <a:t>робить</a:t>
            </a:r>
            <a:r>
              <a:rPr lang="ru-RU" sz="1100" dirty="0" smtClean="0">
                <a:solidFill>
                  <a:schemeClr val="accent1"/>
                </a:solidFill>
              </a:rPr>
              <a:t> запит на </a:t>
            </a:r>
            <a:r>
              <a:rPr lang="ru-RU" sz="1100" dirty="0" err="1" smtClean="0">
                <a:solidFill>
                  <a:schemeClr val="accent1"/>
                </a:solidFill>
              </a:rPr>
              <a:t>зм</a:t>
            </a:r>
            <a:r>
              <a:rPr lang="uk-UA" sz="1100" dirty="0" err="1" smtClean="0">
                <a:solidFill>
                  <a:schemeClr val="accent1"/>
                </a:solidFill>
              </a:rPr>
              <a:t>іни</a:t>
            </a:r>
            <a:r>
              <a:rPr lang="uk-UA" sz="1100" dirty="0" smtClean="0">
                <a:solidFill>
                  <a:schemeClr val="accent1"/>
                </a:solidFill>
              </a:rPr>
              <a:t> до бази даних 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82" name="Прямая со стрелкой 81"/>
          <p:cNvCxnSpPr/>
          <p:nvPr/>
        </p:nvCxnSpPr>
        <p:spPr>
          <a:xfrm flipV="1">
            <a:off x="183689" y="4125952"/>
            <a:ext cx="55755" cy="1471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/>
          <p:nvPr/>
        </p:nvCxnSpPr>
        <p:spPr>
          <a:xfrm>
            <a:off x="1717288" y="3478100"/>
            <a:ext cx="2826561" cy="46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86"/>
          <p:cNvCxnSpPr/>
          <p:nvPr/>
        </p:nvCxnSpPr>
        <p:spPr>
          <a:xfrm>
            <a:off x="1182029" y="3466949"/>
            <a:ext cx="3735659" cy="815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31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04" y="3585741"/>
            <a:ext cx="1726918" cy="143524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08" y="3729265"/>
            <a:ext cx="5761492" cy="312873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710" y="2879591"/>
            <a:ext cx="1360063" cy="705987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95619"/>
            <a:ext cx="2298894" cy="189613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049640"/>
            <a:ext cx="2260942" cy="76733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6150195"/>
            <a:ext cx="4948925" cy="50337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2466003"/>
            <a:ext cx="2716544" cy="57418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635167"/>
            <a:ext cx="2152241" cy="22283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9095" y="3945680"/>
            <a:ext cx="4279329" cy="224607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7488" y="3826426"/>
            <a:ext cx="2316260" cy="51512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8" name="Левая фигурная скобка 37"/>
          <p:cNvSpPr/>
          <p:nvPr/>
        </p:nvSpPr>
        <p:spPr>
          <a:xfrm>
            <a:off x="2061822" y="3945680"/>
            <a:ext cx="48335" cy="2246074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0" name="Прямая со стрелкой 39"/>
          <p:cNvCxnSpPr>
            <a:stCxn id="38" idx="1"/>
          </p:cNvCxnSpPr>
          <p:nvPr/>
        </p:nvCxnSpPr>
        <p:spPr>
          <a:xfrm flipH="1">
            <a:off x="903249" y="5068717"/>
            <a:ext cx="1158573" cy="31732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0171" y="682090"/>
            <a:ext cx="3704131" cy="32431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0171" y="0"/>
            <a:ext cx="1322511" cy="4772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3600" y="489351"/>
            <a:ext cx="3289893" cy="18747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8" name="Рисунок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24" y="36756"/>
            <a:ext cx="2813326" cy="2351990"/>
          </a:xfrm>
          <a:prstGeom prst="rect">
            <a:avLst/>
          </a:prstGeom>
          <a:ln w="9525">
            <a:solidFill>
              <a:srgbClr val="EA46AF"/>
            </a:solidFill>
          </a:ln>
        </p:spPr>
      </p:pic>
      <p:pic>
        <p:nvPicPr>
          <p:cNvPr id="69" name="Рисунок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81548" y="66277"/>
            <a:ext cx="2459084" cy="2608201"/>
          </a:xfrm>
          <a:prstGeom prst="rect">
            <a:avLst/>
          </a:prstGeom>
          <a:ln w="9525">
            <a:solidFill>
              <a:srgbClr val="EA46AF"/>
            </a:solidFill>
          </a:ln>
        </p:spPr>
      </p:pic>
      <p:pic>
        <p:nvPicPr>
          <p:cNvPr id="70" name="Рисунок 6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3544" y="2880216"/>
            <a:ext cx="2672706" cy="946210"/>
          </a:xfrm>
          <a:prstGeom prst="rect">
            <a:avLst/>
          </a:prstGeom>
          <a:ln w="9525">
            <a:solidFill>
              <a:srgbClr val="EA46AF"/>
            </a:solidFill>
          </a:ln>
        </p:spPr>
      </p:pic>
      <p:pic>
        <p:nvPicPr>
          <p:cNvPr id="71" name="Рисунок 7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38849" y="250899"/>
            <a:ext cx="4016774" cy="2567103"/>
          </a:xfrm>
          <a:prstGeom prst="rect">
            <a:avLst/>
          </a:prstGeom>
          <a:ln w="9525">
            <a:solidFill>
              <a:srgbClr val="EA46AF"/>
            </a:solidFill>
          </a:ln>
        </p:spPr>
      </p:pic>
      <p:pic>
        <p:nvPicPr>
          <p:cNvPr id="72" name="Рисунок 7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3571" y="2248175"/>
            <a:ext cx="748505" cy="139781"/>
          </a:xfrm>
          <a:prstGeom prst="rect">
            <a:avLst/>
          </a:prstGeom>
          <a:ln w="9525">
            <a:solidFill>
              <a:srgbClr val="EA46AF"/>
            </a:solidFill>
          </a:ln>
        </p:spPr>
      </p:pic>
      <p:sp>
        <p:nvSpPr>
          <p:cNvPr id="79" name="TextBox 78"/>
          <p:cNvSpPr txBox="1"/>
          <p:nvPr/>
        </p:nvSpPr>
        <p:spPr>
          <a:xfrm>
            <a:off x="5289607" y="-26100"/>
            <a:ext cx="1580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EA46AF"/>
                </a:solidFill>
              </a:rPr>
              <a:t>CreatePostMutation.js</a:t>
            </a:r>
            <a:endParaRPr lang="uk-UA" sz="1200" dirty="0">
              <a:solidFill>
                <a:srgbClr val="EA46AF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887230" y="14496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Post.js</a:t>
            </a:r>
            <a:endParaRPr lang="uk-UA" sz="1200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325286" y="3319730"/>
            <a:ext cx="829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ListPage.js</a:t>
            </a:r>
            <a:endParaRPr lang="uk-UA" sz="1200" dirty="0">
              <a:solidFill>
                <a:srgbClr val="7030A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82871" y="3345100"/>
            <a:ext cx="1027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C000"/>
                </a:solidFill>
              </a:rPr>
              <a:t>CreatePage.js</a:t>
            </a:r>
            <a:endParaRPr lang="uk-UA" sz="1200" dirty="0">
              <a:solidFill>
                <a:srgbClr val="FFC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4074" y="5227378"/>
            <a:ext cx="3276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цей клас викликається в </a:t>
            </a:r>
            <a:r>
              <a:rPr lang="en-US" sz="1200" dirty="0" smtClean="0">
                <a:solidFill>
                  <a:srgbClr val="FF0000"/>
                </a:solidFill>
              </a:rPr>
              <a:t>App.js (</a:t>
            </a:r>
            <a:r>
              <a:rPr lang="uk-UA" sz="1200" dirty="0" smtClean="0">
                <a:solidFill>
                  <a:srgbClr val="FF0000"/>
                </a:solidFill>
              </a:rPr>
              <a:t>верхній слайд</a:t>
            </a:r>
            <a:r>
              <a:rPr lang="en-US" sz="1200" dirty="0" smtClean="0">
                <a:solidFill>
                  <a:srgbClr val="FF0000"/>
                </a:solidFill>
              </a:rPr>
              <a:t>)</a:t>
            </a:r>
            <a:r>
              <a:rPr lang="uk-UA" sz="1200" dirty="0" smtClean="0">
                <a:solidFill>
                  <a:srgbClr val="FF0000"/>
                </a:solidFill>
              </a:rPr>
              <a:t> </a:t>
            </a:r>
            <a:endParaRPr lang="uk-UA" sz="1200" dirty="0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544074" y="5001646"/>
            <a:ext cx="1710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 smtClean="0">
                <a:solidFill>
                  <a:srgbClr val="FF0000"/>
                </a:solidFill>
              </a:rPr>
              <a:t>тут відправна точка:</a:t>
            </a:r>
            <a:endParaRPr lang="uk-UA" sz="1400" dirty="0">
              <a:solidFill>
                <a:srgbClr val="FF0000"/>
              </a:solidFill>
            </a:endParaRPr>
          </a:p>
        </p:txBody>
      </p:sp>
      <p:cxnSp>
        <p:nvCxnSpPr>
          <p:cNvPr id="86" name="Прямая соединительная линия 85"/>
          <p:cNvCxnSpPr/>
          <p:nvPr/>
        </p:nvCxnSpPr>
        <p:spPr>
          <a:xfrm>
            <a:off x="9221694" y="4854500"/>
            <a:ext cx="926852" cy="163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/>
          <p:nvPr/>
        </p:nvCxnSpPr>
        <p:spPr>
          <a:xfrm>
            <a:off x="7542306" y="5821082"/>
            <a:ext cx="32770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894919" y="6150195"/>
            <a:ext cx="4189506" cy="4616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chemeClr val="accent1"/>
                </a:solidFill>
              </a:rPr>
              <a:t>це</a:t>
            </a:r>
            <a:r>
              <a:rPr lang="uk-UA" sz="1200" dirty="0" smtClean="0">
                <a:solidFill>
                  <a:srgbClr val="FF0000"/>
                </a:solidFill>
              </a:rPr>
              <a:t> має називатися як назва файлу, </a:t>
            </a:r>
            <a:r>
              <a:rPr lang="uk-UA" sz="1200" dirty="0" smtClean="0">
                <a:solidFill>
                  <a:srgbClr val="7030A0"/>
                </a:solidFill>
              </a:rPr>
              <a:t>друга</a:t>
            </a:r>
            <a:r>
              <a:rPr lang="uk-UA" sz="1200" dirty="0" smtClean="0">
                <a:solidFill>
                  <a:srgbClr val="FF0000"/>
                </a:solidFill>
              </a:rPr>
              <a:t> частина - як назва властивості куди збираємося записати результат запиту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93" name="Прямая со стрелкой 92"/>
          <p:cNvCxnSpPr/>
          <p:nvPr/>
        </p:nvCxnSpPr>
        <p:spPr>
          <a:xfrm flipH="1" flipV="1">
            <a:off x="7912847" y="5821082"/>
            <a:ext cx="2342145" cy="4422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/>
          <p:nvPr/>
        </p:nvCxnSpPr>
        <p:spPr>
          <a:xfrm flipH="1" flipV="1">
            <a:off x="7458635" y="5821082"/>
            <a:ext cx="487232" cy="442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/>
          <p:cNvCxnSpPr/>
          <p:nvPr/>
        </p:nvCxnSpPr>
        <p:spPr>
          <a:xfrm>
            <a:off x="7040186" y="5803154"/>
            <a:ext cx="4124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 стрелкой 98"/>
          <p:cNvCxnSpPr/>
          <p:nvPr/>
        </p:nvCxnSpPr>
        <p:spPr>
          <a:xfrm flipH="1" flipV="1">
            <a:off x="9777506" y="4918635"/>
            <a:ext cx="633506" cy="134470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/>
          <p:cNvCxnSpPr/>
          <p:nvPr/>
        </p:nvCxnSpPr>
        <p:spPr>
          <a:xfrm>
            <a:off x="8008472" y="4727388"/>
            <a:ext cx="435198" cy="597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/>
          <p:cNvCxnSpPr/>
          <p:nvPr/>
        </p:nvCxnSpPr>
        <p:spPr>
          <a:xfrm>
            <a:off x="6676571" y="6000375"/>
            <a:ext cx="435198" cy="597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 стрелкой 104"/>
          <p:cNvCxnSpPr/>
          <p:nvPr/>
        </p:nvCxnSpPr>
        <p:spPr>
          <a:xfrm flipV="1">
            <a:off x="7246422" y="881349"/>
            <a:ext cx="1297652" cy="38460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>
            <a:off x="7096363" y="4822928"/>
            <a:ext cx="2837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Прямоугольник 107"/>
          <p:cNvSpPr/>
          <p:nvPr/>
        </p:nvSpPr>
        <p:spPr>
          <a:xfrm>
            <a:off x="6983427" y="6191754"/>
            <a:ext cx="704007" cy="1443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9" name="Прямоугольник 108"/>
          <p:cNvSpPr/>
          <p:nvPr/>
        </p:nvSpPr>
        <p:spPr>
          <a:xfrm>
            <a:off x="6676571" y="5814972"/>
            <a:ext cx="776087" cy="922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0" name="Прямоугольник 109"/>
          <p:cNvSpPr/>
          <p:nvPr/>
        </p:nvSpPr>
        <p:spPr>
          <a:xfrm>
            <a:off x="8984491" y="3104540"/>
            <a:ext cx="481835" cy="1290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1" name="Прямоугольник 110"/>
          <p:cNvSpPr/>
          <p:nvPr/>
        </p:nvSpPr>
        <p:spPr>
          <a:xfrm>
            <a:off x="8988825" y="3362328"/>
            <a:ext cx="406528" cy="883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13" name="Прямая со стрелкой 112"/>
          <p:cNvCxnSpPr>
            <a:stCxn id="108" idx="0"/>
          </p:cNvCxnSpPr>
          <p:nvPr/>
        </p:nvCxnSpPr>
        <p:spPr>
          <a:xfrm flipV="1">
            <a:off x="7335431" y="3488588"/>
            <a:ext cx="1947246" cy="27031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V="1">
            <a:off x="8615293" y="268940"/>
            <a:ext cx="1195719" cy="122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>
            <a:off x="9170724" y="3090139"/>
            <a:ext cx="939680" cy="139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/>
          <p:nvPr/>
        </p:nvCxnSpPr>
        <p:spPr>
          <a:xfrm flipV="1">
            <a:off x="8915040" y="620693"/>
            <a:ext cx="1195719" cy="122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/>
          <p:cNvCxnSpPr/>
          <p:nvPr/>
        </p:nvCxnSpPr>
        <p:spPr>
          <a:xfrm>
            <a:off x="8685353" y="2760794"/>
            <a:ext cx="780973" cy="40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0264375" y="736680"/>
            <a:ext cx="1956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 smtClean="0">
                <a:solidFill>
                  <a:schemeClr val="bg1"/>
                </a:solidFill>
              </a:rPr>
              <a:t>з попереднього слайду</a:t>
            </a:r>
            <a:endParaRPr lang="uk-UA" sz="1400" dirty="0">
              <a:solidFill>
                <a:schemeClr val="bg1"/>
              </a:solidFill>
            </a:endParaRPr>
          </a:p>
        </p:txBody>
      </p:sp>
      <p:cxnSp>
        <p:nvCxnSpPr>
          <p:cNvPr id="128" name="Прямая со стрелкой 127"/>
          <p:cNvCxnSpPr>
            <a:stCxn id="126" idx="1"/>
            <a:endCxn id="56" idx="2"/>
          </p:cNvCxnSpPr>
          <p:nvPr/>
        </p:nvCxnSpPr>
        <p:spPr>
          <a:xfrm flipH="1" flipV="1">
            <a:off x="10148547" y="676827"/>
            <a:ext cx="115828" cy="2137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/>
          <p:cNvCxnSpPr/>
          <p:nvPr/>
        </p:nvCxnSpPr>
        <p:spPr>
          <a:xfrm>
            <a:off x="7870008" y="1293541"/>
            <a:ext cx="2240396" cy="4613645"/>
          </a:xfrm>
          <a:prstGeom prst="straightConnector1">
            <a:avLst/>
          </a:prstGeom>
          <a:ln>
            <a:solidFill>
              <a:srgbClr val="EA46A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0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8" y="452459"/>
            <a:ext cx="5715000" cy="1466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878" y="83127"/>
            <a:ext cx="308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 </a:t>
            </a:r>
            <a:r>
              <a:rPr lang="uk-UA" dirty="0" smtClean="0"/>
              <a:t> Доліплюємо </a:t>
            </a:r>
            <a:r>
              <a:rPr lang="en-US" dirty="0" smtClean="0"/>
              <a:t>relay-compiler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8" y="2288641"/>
            <a:ext cx="5762625" cy="1438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878" y="1919309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 </a:t>
            </a:r>
            <a:r>
              <a:rPr lang="uk-UA" dirty="0" smtClean="0"/>
              <a:t>Доліплюємо </a:t>
            </a:r>
            <a:r>
              <a:rPr lang="en-US" dirty="0" smtClean="0"/>
              <a:t>babel compiler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0374"/>
            <a:ext cx="5869503" cy="977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878" y="3755491"/>
            <a:ext cx="5762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</a:t>
            </a:r>
            <a:r>
              <a:rPr lang="ru-RU" dirty="0" err="1" smtClean="0"/>
              <a:t>Цей</a:t>
            </a:r>
            <a:r>
              <a:rPr lang="ru-RU" dirty="0" smtClean="0"/>
              <a:t> скрипт </a:t>
            </a:r>
            <a:r>
              <a:rPr lang="uk-UA" dirty="0" smtClean="0"/>
              <a:t>необхідний </a:t>
            </a:r>
            <a:r>
              <a:rPr lang="uk-UA" dirty="0" err="1" smtClean="0"/>
              <a:t>шоб</a:t>
            </a:r>
            <a:r>
              <a:rPr lang="uk-UA" dirty="0" smtClean="0"/>
              <a:t> намутити додаткові конфігурації для </a:t>
            </a:r>
            <a:r>
              <a:rPr lang="en-US" dirty="0" smtClean="0"/>
              <a:t>babel </a:t>
            </a:r>
            <a:r>
              <a:rPr lang="uk-UA" dirty="0" smtClean="0"/>
              <a:t>і </a:t>
            </a:r>
            <a:r>
              <a:rPr lang="en-US" dirty="0" smtClean="0"/>
              <a:t>relay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845" y="90430"/>
            <a:ext cx="5592721" cy="3657758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5997595" y="339044"/>
            <a:ext cx="771896" cy="118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845" y="3804733"/>
            <a:ext cx="1958873" cy="30532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32718" y="3804733"/>
            <a:ext cx="255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Створюэмо</a:t>
            </a:r>
            <a:r>
              <a:rPr lang="ru-RU" dirty="0" smtClean="0"/>
              <a:t> </a:t>
            </a:r>
            <a:r>
              <a:rPr lang="en-US" dirty="0" smtClean="0"/>
              <a:t>environment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7279574" y="4078656"/>
            <a:ext cx="985652" cy="106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6408284" y="5295741"/>
            <a:ext cx="978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8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4" y="179181"/>
            <a:ext cx="5857875" cy="6048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3184" y="179181"/>
            <a:ext cx="159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Environment.js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5296395" y="4346369"/>
            <a:ext cx="17337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6353298" y="6263181"/>
            <a:ext cx="15178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821" y="179181"/>
            <a:ext cx="6301377" cy="50348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660" y="4081947"/>
            <a:ext cx="7343280" cy="2633549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6804561" y="1947553"/>
            <a:ext cx="45363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4049486" y="1947553"/>
            <a:ext cx="2553195" cy="249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6206155" y="5091022"/>
            <a:ext cx="5134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8930244" y="2072244"/>
            <a:ext cx="11875" cy="2832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98971" y="548513"/>
            <a:ext cx="245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Заміняємо як показано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249382" y="1757548"/>
            <a:ext cx="4061361" cy="4750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37250" y="952799"/>
            <a:ext cx="2346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Створення кешу необхідного для </a:t>
            </a:r>
            <a:r>
              <a:rPr lang="en-US" dirty="0" smtClean="0">
                <a:solidFill>
                  <a:srgbClr val="FFFF00"/>
                </a:solidFill>
              </a:rPr>
              <a:t>relay</a:t>
            </a:r>
            <a:endParaRPr lang="uk-UA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1" y="133815"/>
            <a:ext cx="4975514" cy="397544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625" y="1603022"/>
            <a:ext cx="3101664" cy="28630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4166" y="133815"/>
            <a:ext cx="385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зазвичай створюють один екземпляр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4540268" y="412595"/>
            <a:ext cx="3533215" cy="3166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1204332" y="412595"/>
            <a:ext cx="6891453" cy="2798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85865" y="363826"/>
            <a:ext cx="329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 повсюди його використовують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8967398" y="72853"/>
            <a:ext cx="3224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але бувають ситуації коли необхідно створити не один </a:t>
            </a:r>
            <a:r>
              <a:rPr lang="en-US" sz="1400" dirty="0" smtClean="0"/>
              <a:t>environment </a:t>
            </a:r>
            <a:r>
              <a:rPr lang="ru-RU" sz="1400" dirty="0" smtClean="0"/>
              <a:t>а </a:t>
            </a:r>
            <a:r>
              <a:rPr lang="uk-UA" sz="1400" dirty="0" smtClean="0"/>
              <a:t>декілька: коли </a:t>
            </a:r>
            <a:r>
              <a:rPr lang="uk-UA" sz="1400" dirty="0" err="1" smtClean="0"/>
              <a:t>кешуються</a:t>
            </a:r>
            <a:r>
              <a:rPr lang="uk-UA" sz="1400" dirty="0" smtClean="0"/>
              <a:t> дані про </a:t>
            </a:r>
            <a:r>
              <a:rPr lang="uk-UA" sz="1400" dirty="0" err="1" smtClean="0"/>
              <a:t>юзера</a:t>
            </a:r>
            <a:r>
              <a:rPr lang="uk-UA" sz="1400" dirty="0" smtClean="0"/>
              <a:t> який може </a:t>
            </a:r>
            <a:r>
              <a:rPr lang="uk-UA" sz="1400" dirty="0" err="1" smtClean="0"/>
              <a:t>залогінитися</a:t>
            </a:r>
            <a:r>
              <a:rPr lang="uk-UA" sz="1400" dirty="0" smtClean="0"/>
              <a:t> і вийти, </a:t>
            </a:r>
            <a:r>
              <a:rPr lang="uk-UA" sz="1400" dirty="0" err="1" smtClean="0"/>
              <a:t>всьо</a:t>
            </a:r>
            <a:r>
              <a:rPr lang="uk-UA" sz="1400" dirty="0" smtClean="0"/>
              <a:t> </a:t>
            </a:r>
            <a:r>
              <a:rPr lang="uk-UA" sz="1400" dirty="0" err="1" smtClean="0"/>
              <a:t>шоб</a:t>
            </a:r>
            <a:r>
              <a:rPr lang="uk-UA" sz="1400" dirty="0" smtClean="0"/>
              <a:t> не кидалося в один кеш, кожен </a:t>
            </a:r>
            <a:r>
              <a:rPr lang="uk-UA" sz="1400" dirty="0" err="1" smtClean="0"/>
              <a:t>юзер</a:t>
            </a:r>
            <a:r>
              <a:rPr lang="uk-UA" sz="1400" dirty="0" smtClean="0"/>
              <a:t> має мати свій кеш, свій </a:t>
            </a:r>
            <a:r>
              <a:rPr lang="en-US" sz="1400" dirty="0" smtClean="0"/>
              <a:t>environment,</a:t>
            </a:r>
            <a:r>
              <a:rPr lang="ru-RU" sz="1400" dirty="0" smtClean="0"/>
              <a:t> </a:t>
            </a:r>
            <a:r>
              <a:rPr lang="uk-UA" sz="1400" dirty="0" smtClean="0"/>
              <a:t>бо можуть відобразитися </a:t>
            </a:r>
            <a:r>
              <a:rPr lang="uk-UA" sz="1400" dirty="0" err="1" smtClean="0"/>
              <a:t>фотки</a:t>
            </a:r>
            <a:r>
              <a:rPr lang="uk-UA" sz="1400" dirty="0" smtClean="0"/>
              <a:t> у ванні </a:t>
            </a:r>
            <a:r>
              <a:rPr lang="uk-UA" sz="1400" dirty="0" smtClean="0">
                <a:solidFill>
                  <a:srgbClr val="FF0000"/>
                </a:solidFill>
              </a:rPr>
              <a:t>іншого</a:t>
            </a:r>
            <a:r>
              <a:rPr lang="uk-UA" sz="1400" dirty="0" smtClean="0"/>
              <a:t> </a:t>
            </a:r>
            <a:r>
              <a:rPr lang="uk-UA" sz="1400" dirty="0" err="1" smtClean="0"/>
              <a:t>юзера</a:t>
            </a:r>
            <a:r>
              <a:rPr lang="uk-UA" sz="1400" dirty="0" smtClean="0"/>
              <a:t> на </a:t>
            </a:r>
            <a:r>
              <a:rPr lang="uk-UA" sz="1400" dirty="0" smtClean="0">
                <a:solidFill>
                  <a:srgbClr val="FF0000"/>
                </a:solidFill>
              </a:rPr>
              <a:t>твоїй сторінці</a:t>
            </a:r>
            <a:r>
              <a:rPr lang="uk-UA" sz="1400" dirty="0" smtClean="0"/>
              <a:t>. </a:t>
            </a:r>
            <a:r>
              <a:rPr lang="uk-UA" sz="1400" dirty="0" err="1" smtClean="0"/>
              <a:t>ахаха</a:t>
            </a:r>
            <a:r>
              <a:rPr lang="uk-UA" sz="1400" dirty="0" smtClean="0"/>
              <a:t>.</a:t>
            </a:r>
            <a:endParaRPr lang="uk-UA" sz="1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937" y="2115329"/>
            <a:ext cx="3958746" cy="4206565"/>
          </a:xfrm>
          <a:prstGeom prst="rect">
            <a:avLst/>
          </a:prstGeom>
          <a:solidFill>
            <a:schemeClr val="accent2"/>
          </a:solidFill>
          <a:ln w="28575">
            <a:solidFill>
              <a:srgbClr val="FF0000"/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286" y="5633772"/>
            <a:ext cx="2119397" cy="11725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83" y="4158026"/>
            <a:ext cx="3589142" cy="2625879"/>
          </a:xfrm>
          <a:prstGeom prst="rect">
            <a:avLst/>
          </a:prstGeom>
        </p:spPr>
      </p:pic>
      <p:cxnSp>
        <p:nvCxnSpPr>
          <p:cNvPr id="16" name="Прямая со стрелкой 15"/>
          <p:cNvCxnSpPr/>
          <p:nvPr/>
        </p:nvCxnSpPr>
        <p:spPr>
          <a:xfrm flipV="1">
            <a:off x="2598108" y="3836020"/>
            <a:ext cx="1338272" cy="382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35873" y="44605"/>
            <a:ext cx="2605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Network Layer</a:t>
            </a:r>
            <a:endParaRPr lang="uk-UA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73" y="203422"/>
            <a:ext cx="8199169" cy="409229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2" y="117541"/>
            <a:ext cx="3228914" cy="5525031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V="1">
            <a:off x="1971304" y="1282535"/>
            <a:ext cx="1615044" cy="15437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3895106" y="2363190"/>
            <a:ext cx="6187045" cy="356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19013" y="2719449"/>
            <a:ext cx="2054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Дописуємо підключення стилів якщо цього нема</a:t>
            </a:r>
            <a:endParaRPr lang="uk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03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3" y="144359"/>
            <a:ext cx="2028825" cy="1771650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451262" y="1496291"/>
            <a:ext cx="676894" cy="237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84417" y="106854"/>
            <a:ext cx="169817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Тепер можемо добавити </a:t>
            </a:r>
            <a:r>
              <a:rPr lang="en-US" dirty="0" smtClean="0">
                <a:solidFill>
                  <a:srgbClr val="FF0000"/>
                </a:solidFill>
              </a:rPr>
              <a:t>react component</a:t>
            </a:r>
            <a:endParaRPr lang="uk-UA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487" y="1067689"/>
            <a:ext cx="6725904" cy="4234295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>
            <a:off x="1179615" y="1496291"/>
            <a:ext cx="1504208" cy="11756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90" y="4171822"/>
            <a:ext cx="4824289" cy="25141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74577" y="4505546"/>
            <a:ext cx="1466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Це то шо чувак хоче намутити</a:t>
            </a:r>
            <a:endParaRPr lang="uk-UA" dirty="0">
              <a:solidFill>
                <a:srgbClr val="FF0000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256" y="4843386"/>
            <a:ext cx="952500" cy="2476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256" y="6036438"/>
            <a:ext cx="723900" cy="295275"/>
          </a:xfrm>
          <a:prstGeom prst="rect">
            <a:avLst/>
          </a:prstGeom>
        </p:spPr>
      </p:pic>
      <p:cxnSp>
        <p:nvCxnSpPr>
          <p:cNvPr id="14" name="Прямая со стрелкой 13"/>
          <p:cNvCxnSpPr>
            <a:stCxn id="11" idx="1"/>
          </p:cNvCxnSpPr>
          <p:nvPr/>
        </p:nvCxnSpPr>
        <p:spPr>
          <a:xfrm flipH="1">
            <a:off x="9524010" y="4967211"/>
            <a:ext cx="905246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9476509" y="6331713"/>
            <a:ext cx="952747" cy="15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3420094" y="3740727"/>
            <a:ext cx="5735781" cy="266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3420094" y="3740727"/>
            <a:ext cx="3586348" cy="76481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39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5" y="0"/>
            <a:ext cx="2567166" cy="2493818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593766" y="1531917"/>
            <a:ext cx="1068779" cy="4750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812" y="185932"/>
            <a:ext cx="8999764" cy="6228784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>
            <a:off x="1662545" y="1531917"/>
            <a:ext cx="1543793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3526971" y="1389413"/>
            <a:ext cx="2030681" cy="315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3515096" y="2493818"/>
            <a:ext cx="2042556" cy="2042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3978234" y="4690753"/>
            <a:ext cx="1306285" cy="237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3526971" y="1068779"/>
            <a:ext cx="1009403" cy="237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915" y="3165956"/>
            <a:ext cx="4844082" cy="3049593"/>
          </a:xfrm>
          <a:prstGeom prst="rect">
            <a:avLst/>
          </a:prstGeom>
        </p:spPr>
      </p:pic>
      <p:cxnSp>
        <p:nvCxnSpPr>
          <p:cNvPr id="18" name="Прямая со стрелкой 17"/>
          <p:cNvCxnSpPr/>
          <p:nvPr/>
        </p:nvCxnSpPr>
        <p:spPr>
          <a:xfrm flipV="1">
            <a:off x="5878285" y="4381995"/>
            <a:ext cx="4488873" cy="48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4031672" y="4857008"/>
            <a:ext cx="440175" cy="11875"/>
          </a:xfrm>
          <a:prstGeom prst="line">
            <a:avLst/>
          </a:prstGeom>
          <a:ln w="28575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8146471" y="3574471"/>
            <a:ext cx="440175" cy="11875"/>
          </a:xfrm>
          <a:prstGeom prst="line">
            <a:avLst/>
          </a:prstGeom>
          <a:ln w="28575">
            <a:solidFill>
              <a:srgbClr val="EA4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5878285" y="4868883"/>
            <a:ext cx="2579915" cy="5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15" y="4473805"/>
            <a:ext cx="2923455" cy="22377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4997" y="3950585"/>
            <a:ext cx="2704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В нашому </a:t>
            </a:r>
            <a:r>
              <a:rPr lang="en-US" sz="1400" dirty="0" smtClean="0"/>
              <a:t>root </a:t>
            </a:r>
            <a:r>
              <a:rPr lang="uk-UA" sz="1400" dirty="0" smtClean="0"/>
              <a:t>компоненті (</a:t>
            </a:r>
            <a:r>
              <a:rPr lang="en-US" sz="1400" dirty="0" smtClean="0"/>
              <a:t>App.js</a:t>
            </a:r>
            <a:r>
              <a:rPr lang="uk-UA" sz="1400" dirty="0" smtClean="0"/>
              <a:t>) робимо таке</a:t>
            </a:r>
            <a:endParaRPr lang="uk-UA" sz="1400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336" y="304091"/>
            <a:ext cx="2356058" cy="1227826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10296956" y="423190"/>
            <a:ext cx="631908" cy="1077905"/>
          </a:xfrm>
          <a:prstGeom prst="rect">
            <a:avLst/>
          </a:prstGeom>
          <a:noFill/>
          <a:ln w="38100">
            <a:solidFill>
              <a:srgbClr val="EA4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1" name="TextBox 30"/>
          <p:cNvSpPr txBox="1"/>
          <p:nvPr/>
        </p:nvSpPr>
        <p:spPr>
          <a:xfrm>
            <a:off x="9350671" y="392368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A46AF"/>
                </a:solidFill>
              </a:rPr>
              <a:t>ListPage</a:t>
            </a:r>
            <a:endParaRPr lang="uk-UA" dirty="0">
              <a:solidFill>
                <a:srgbClr val="EA46AF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0367158" y="918004"/>
            <a:ext cx="474774" cy="52883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3" name="TextBox 32"/>
          <p:cNvSpPr txBox="1"/>
          <p:nvPr/>
        </p:nvSpPr>
        <p:spPr>
          <a:xfrm>
            <a:off x="9706638" y="997753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Post</a:t>
            </a:r>
            <a:endParaRPr lang="uk-UA" dirty="0">
              <a:solidFill>
                <a:srgbClr val="00B0F0"/>
              </a:solidFill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770" y="619190"/>
            <a:ext cx="31432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96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7" y="152439"/>
            <a:ext cx="3069618" cy="12039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7" y="1273995"/>
            <a:ext cx="6234274" cy="42311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5380" y="4828853"/>
            <a:ext cx="4305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solidFill>
                  <a:srgbClr val="00B0F0"/>
                </a:solidFill>
              </a:rPr>
              <a:t>Це</a:t>
            </a:r>
            <a:r>
              <a:rPr lang="uk-UA" sz="1400" dirty="0" smtClean="0">
                <a:solidFill>
                  <a:srgbClr val="FFFF00"/>
                </a:solidFill>
              </a:rPr>
              <a:t> має бути як назва файлу, а </a:t>
            </a:r>
            <a:r>
              <a:rPr lang="uk-UA" sz="1400" dirty="0" smtClean="0">
                <a:solidFill>
                  <a:srgbClr val="FF0000"/>
                </a:solidFill>
              </a:rPr>
              <a:t>це</a:t>
            </a:r>
            <a:r>
              <a:rPr lang="uk-UA" sz="1400" dirty="0" smtClean="0">
                <a:solidFill>
                  <a:srgbClr val="FFFF00"/>
                </a:solidFill>
              </a:rPr>
              <a:t> як назва властивості шо ми хочемо дістати</a:t>
            </a:r>
            <a:endParaRPr lang="uk-UA" sz="1400" dirty="0">
              <a:solidFill>
                <a:srgbClr val="FFFF00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1315092" y="4819069"/>
            <a:ext cx="883578" cy="184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 flipV="1">
            <a:off x="1701553" y="4777485"/>
            <a:ext cx="2788254" cy="1337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006868" y="4777484"/>
            <a:ext cx="3082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1361327" y="4787758"/>
            <a:ext cx="3402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661" y="0"/>
            <a:ext cx="5729339" cy="3844888"/>
          </a:xfrm>
          <a:prstGeom prst="rect">
            <a:avLst/>
          </a:prstGeom>
        </p:spPr>
      </p:pic>
      <p:sp>
        <p:nvSpPr>
          <p:cNvPr id="18" name="Правая фигурная скобка 17"/>
          <p:cNvSpPr/>
          <p:nvPr/>
        </p:nvSpPr>
        <p:spPr>
          <a:xfrm>
            <a:off x="2198670" y="152439"/>
            <a:ext cx="143838" cy="86470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Правая фигурная скобка 18"/>
          <p:cNvSpPr/>
          <p:nvPr/>
        </p:nvSpPr>
        <p:spPr>
          <a:xfrm>
            <a:off x="7931649" y="60130"/>
            <a:ext cx="195209" cy="69426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660" y="3805101"/>
            <a:ext cx="5729339" cy="1594821"/>
          </a:xfrm>
          <a:prstGeom prst="rect">
            <a:avLst/>
          </a:prstGeom>
        </p:spPr>
      </p:pic>
      <p:cxnSp>
        <p:nvCxnSpPr>
          <p:cNvPr id="22" name="Прямая со стрелкой 21"/>
          <p:cNvCxnSpPr/>
          <p:nvPr/>
        </p:nvCxnSpPr>
        <p:spPr>
          <a:xfrm flipH="1" flipV="1">
            <a:off x="3657600" y="2332234"/>
            <a:ext cx="924674" cy="25789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 flipV="1">
            <a:off x="2075379" y="3143892"/>
            <a:ext cx="2517169" cy="1767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660" y="774797"/>
            <a:ext cx="5729340" cy="332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7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667</Words>
  <Application>Microsoft Office PowerPoint</Application>
  <PresentationFormat>Широкоэкранный</PresentationFormat>
  <Paragraphs>98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SFMono-Regular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izhykoleh18@gmail.com</dc:creator>
  <cp:lastModifiedBy>izhykoleh18@gmail.com</cp:lastModifiedBy>
  <cp:revision>123</cp:revision>
  <dcterms:created xsi:type="dcterms:W3CDTF">2018-02-03T13:37:50Z</dcterms:created>
  <dcterms:modified xsi:type="dcterms:W3CDTF">2018-03-06T12:42:59Z</dcterms:modified>
</cp:coreProperties>
</file>